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55"/>
  </p:notesMasterIdLst>
  <p:handoutMasterIdLst>
    <p:handoutMasterId r:id="rId56"/>
  </p:handoutMasterIdLst>
  <p:sldIdLst>
    <p:sldId id="256" r:id="rId2"/>
    <p:sldId id="349" r:id="rId3"/>
    <p:sldId id="374" r:id="rId4"/>
    <p:sldId id="375" r:id="rId5"/>
    <p:sldId id="262" r:id="rId6"/>
    <p:sldId id="360" r:id="rId7"/>
    <p:sldId id="353" r:id="rId8"/>
    <p:sldId id="354" r:id="rId9"/>
    <p:sldId id="355" r:id="rId10"/>
    <p:sldId id="352" r:id="rId11"/>
    <p:sldId id="369" r:id="rId12"/>
    <p:sldId id="306" r:id="rId13"/>
    <p:sldId id="368" r:id="rId14"/>
    <p:sldId id="344" r:id="rId15"/>
    <p:sldId id="365" r:id="rId16"/>
    <p:sldId id="370" r:id="rId17"/>
    <p:sldId id="364" r:id="rId18"/>
    <p:sldId id="371" r:id="rId19"/>
    <p:sldId id="372" r:id="rId20"/>
    <p:sldId id="373" r:id="rId21"/>
    <p:sldId id="361" r:id="rId22"/>
    <p:sldId id="264" r:id="rId23"/>
    <p:sldId id="376" r:id="rId24"/>
    <p:sldId id="350" r:id="rId25"/>
    <p:sldId id="358" r:id="rId26"/>
    <p:sldId id="359" r:id="rId27"/>
    <p:sldId id="315" r:id="rId28"/>
    <p:sldId id="362" r:id="rId29"/>
    <p:sldId id="333" r:id="rId30"/>
    <p:sldId id="334" r:id="rId31"/>
    <p:sldId id="335" r:id="rId32"/>
    <p:sldId id="346" r:id="rId33"/>
    <p:sldId id="291" r:id="rId34"/>
    <p:sldId id="292" r:id="rId35"/>
    <p:sldId id="296" r:id="rId36"/>
    <p:sldId id="297" r:id="rId37"/>
    <p:sldId id="298" r:id="rId38"/>
    <p:sldId id="337" r:id="rId39"/>
    <p:sldId id="338" r:id="rId40"/>
    <p:sldId id="339" r:id="rId41"/>
    <p:sldId id="340" r:id="rId42"/>
    <p:sldId id="341" r:id="rId43"/>
    <p:sldId id="342" r:id="rId44"/>
    <p:sldId id="321" r:id="rId45"/>
    <p:sldId id="327" r:id="rId46"/>
    <p:sldId id="363" r:id="rId47"/>
    <p:sldId id="293" r:id="rId48"/>
    <p:sldId id="351" r:id="rId49"/>
    <p:sldId id="314" r:id="rId50"/>
    <p:sldId id="328" r:id="rId51"/>
    <p:sldId id="329" r:id="rId52"/>
    <p:sldId id="366" r:id="rId53"/>
    <p:sldId id="367" r:id="rId54"/>
  </p:sldIdLst>
  <p:sldSz cx="9144000" cy="6858000" type="screen4x3"/>
  <p:notesSz cx="7315200" cy="96012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0" autoAdjust="0"/>
    <p:restoredTop sz="78875" autoAdjust="0"/>
  </p:normalViewPr>
  <p:slideViewPr>
    <p:cSldViewPr snapToGrid="0">
      <p:cViewPr varScale="1">
        <p:scale>
          <a:sx n="81" d="100"/>
          <a:sy n="81" d="100"/>
        </p:scale>
        <p:origin x="926" y="58"/>
      </p:cViewPr>
      <p:guideLst>
        <p:guide orient="horz" pos="2160"/>
        <p:guide pos="2880"/>
      </p:guideLst>
    </p:cSldViewPr>
  </p:slideViewPr>
  <p:outlineViewPr>
    <p:cViewPr>
      <p:scale>
        <a:sx n="33" d="100"/>
        <a:sy n="33" d="100"/>
      </p:scale>
      <p:origin x="0" y="5184"/>
    </p:cViewPr>
    <p:sldLst>
      <p:sld r:id="rId1" collapse="1"/>
      <p:sld r:id="rId2" collapse="1"/>
      <p:sld r:id="rId3" collapse="1"/>
      <p:sld r:id="rId4" collapse="1"/>
      <p:sld r:id="rId5" collapse="1"/>
      <p:sld r:id="rId6" collapse="1"/>
    </p:sldLst>
  </p:outlineViewPr>
  <p:notesTextViewPr>
    <p:cViewPr>
      <p:scale>
        <a:sx n="100" d="100"/>
        <a:sy n="100" d="100"/>
      </p:scale>
      <p:origin x="0" y="0"/>
    </p:cViewPr>
  </p:notesTextViewPr>
  <p:sorterViewPr>
    <p:cViewPr>
      <p:scale>
        <a:sx n="80" d="100"/>
        <a:sy n="80" d="100"/>
      </p:scale>
      <p:origin x="0" y="-1426"/>
    </p:cViewPr>
  </p:sorterViewPr>
  <p:notesViewPr>
    <p:cSldViewPr snapToGrid="0">
      <p:cViewPr varScale="1">
        <p:scale>
          <a:sx n="74" d="100"/>
          <a:sy n="74" d="100"/>
        </p:scale>
        <p:origin x="2870" y="8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slide" Target="slides/slide6.xml"/><Relationship Id="rId1" Type="http://schemas.openxmlformats.org/officeDocument/2006/relationships/slide" Target="slides/slide5.xml"/><Relationship Id="rId6" Type="http://schemas.openxmlformats.org/officeDocument/2006/relationships/slide" Target="slides/slide46.xml"/><Relationship Id="rId5" Type="http://schemas.openxmlformats.org/officeDocument/2006/relationships/slide" Target="slides/slide28.xml"/><Relationship Id="rId4" Type="http://schemas.openxmlformats.org/officeDocument/2006/relationships/slide" Target="slides/slide2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469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114691"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114692" name="Rectangle 4"/>
          <p:cNvSpPr>
            <a:spLocks noGrp="1" noChangeArrowheads="1"/>
          </p:cNvSpPr>
          <p:nvPr>
            <p:ph type="ftr" sz="quarter" idx="2"/>
          </p:nvPr>
        </p:nvSpPr>
        <p:spPr bwMode="auto">
          <a:xfrm>
            <a:off x="0" y="9120188"/>
            <a:ext cx="4740442"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a:t>
            </a:r>
            <a:r>
              <a:rPr lang="en-US" dirty="0" smtClean="0"/>
              <a:t>4520</a:t>
            </a:r>
            <a:r>
              <a:rPr lang="en-US" dirty="0"/>
              <a:t>: Sustainable </a:t>
            </a:r>
            <a:r>
              <a:rPr lang="en-US" dirty="0" smtClean="0"/>
              <a:t>Safe Water on Tap</a:t>
            </a:r>
            <a:endParaRPr lang="en-US" dirty="0"/>
          </a:p>
          <a:p>
            <a:r>
              <a:rPr lang="en-US" dirty="0"/>
              <a:t>Monroe Weber-Shirk</a:t>
            </a:r>
          </a:p>
        </p:txBody>
      </p:sp>
      <p:sp>
        <p:nvSpPr>
          <p:cNvPr id="114693"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355FB79C-F271-4272-9C07-09025A8C14D0}" type="slidenum">
              <a:rPr lang="en-US"/>
              <a:pPr/>
              <a:t>‹#›</a:t>
            </a:fld>
            <a:endParaRPr lang="en-US"/>
          </a:p>
        </p:txBody>
      </p:sp>
    </p:spTree>
    <p:extLst>
      <p:ext uri="{BB962C8B-B14F-4D97-AF65-F5344CB8AC3E}">
        <p14:creationId xmlns:p14="http://schemas.microsoft.com/office/powerpoint/2010/main" val="7564754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17411"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1741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7413"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414"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17415"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36162871-416D-4AE9-A5A7-214A62341D5B}" type="slidenum">
              <a:rPr lang="en-US"/>
              <a:pPr/>
              <a:t>‹#›</a:t>
            </a:fld>
            <a:endParaRPr lang="en-US"/>
          </a:p>
        </p:txBody>
      </p:sp>
    </p:spTree>
    <p:extLst>
      <p:ext uri="{BB962C8B-B14F-4D97-AF65-F5344CB8AC3E}">
        <p14:creationId xmlns:p14="http://schemas.microsoft.com/office/powerpoint/2010/main" val="363026553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un.org/sustainabledevelopment/sustainable-development-goals/"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www.un.org/sustainabledevelopment/summit/" TargetMode="External"/><Relationship Id="rId4" Type="http://schemas.openxmlformats.org/officeDocument/2006/relationships/hyperlink" Target="http://www.un.org/ga/search/view_doc.asp?symbol=A/RES/70/1&amp;Lang=E"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neomam.com/blog/author/Danny/"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053DE9-3B8B-41C6-92A8-BBD3C1363B67}" type="slidenum">
              <a:rPr lang="en-US"/>
              <a:pPr/>
              <a:t>1</a:t>
            </a:fld>
            <a:endParaRPr 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cases of 1 (small towns</a:t>
            </a:r>
            <a:r>
              <a:rPr lang="en-US" baseline="0" dirty="0"/>
              <a:t> less than 25,000) and 2 (towns larger than 25,000) in Honduras are the norm. </a:t>
            </a:r>
            <a:endParaRPr lang="en-US" dirty="0"/>
          </a:p>
        </p:txBody>
      </p:sp>
      <p:sp>
        <p:nvSpPr>
          <p:cNvPr id="4" name="Slide Number Placeholder 3"/>
          <p:cNvSpPr>
            <a:spLocks noGrp="1"/>
          </p:cNvSpPr>
          <p:nvPr>
            <p:ph type="sldNum" sz="quarter" idx="10"/>
          </p:nvPr>
        </p:nvSpPr>
        <p:spPr/>
        <p:txBody>
          <a:bodyPr/>
          <a:lstStyle/>
          <a:p>
            <a:fld id="{AD5A8BC9-E8E6-4ECA-9EBF-76FFB917C73A}" type="slidenum">
              <a:rPr lang="en-US" smtClean="0"/>
              <a:pPr/>
              <a:t>14</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15</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336544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 1 January 2016, the </a:t>
            </a:r>
            <a:r>
              <a:rPr lang="en-US" sz="1200" b="0" i="0" u="none" strike="noStrike" kern="1200" dirty="0">
                <a:solidFill>
                  <a:schemeClr val="tx1"/>
                </a:solidFill>
                <a:effectLst/>
                <a:latin typeface="+mn-lt"/>
                <a:ea typeface="+mn-ea"/>
                <a:cs typeface="+mn-cs"/>
                <a:hlinkClick r:id="rId3" tooltip="Sustainable Development Goals"/>
              </a:rPr>
              <a:t>17 Sustainable Development Goals (SDGs) </a:t>
            </a:r>
            <a:r>
              <a:rPr lang="en-US" sz="1200" b="0" i="0" kern="1200" dirty="0">
                <a:solidFill>
                  <a:schemeClr val="tx1"/>
                </a:solidFill>
                <a:effectLst/>
                <a:latin typeface="+mn-lt"/>
                <a:ea typeface="+mn-ea"/>
                <a:cs typeface="+mn-cs"/>
              </a:rPr>
              <a:t>of the </a:t>
            </a:r>
            <a:r>
              <a:rPr lang="en-US" sz="1200" b="0" i="0" u="none" strike="noStrike" kern="1200" dirty="0">
                <a:solidFill>
                  <a:schemeClr val="tx1"/>
                </a:solidFill>
                <a:effectLst/>
                <a:latin typeface="+mn-lt"/>
                <a:ea typeface="+mn-ea"/>
                <a:cs typeface="+mn-cs"/>
                <a:hlinkClick r:id="rId4"/>
              </a:rPr>
              <a:t>2030 Agenda for Sustainable Development</a:t>
            </a:r>
            <a:r>
              <a:rPr lang="en-US" sz="1200" b="0" i="0" kern="1200" dirty="0">
                <a:solidFill>
                  <a:schemeClr val="tx1"/>
                </a:solidFill>
                <a:effectLst/>
                <a:latin typeface="+mn-lt"/>
                <a:ea typeface="+mn-ea"/>
                <a:cs typeface="+mn-cs"/>
              </a:rPr>
              <a:t> — adopted by world leaders in September 2015 at an </a:t>
            </a:r>
            <a:r>
              <a:rPr lang="en-US" sz="1200" b="0" i="0" u="none" strike="noStrike" kern="1200" dirty="0">
                <a:solidFill>
                  <a:schemeClr val="tx1"/>
                </a:solidFill>
                <a:effectLst/>
                <a:latin typeface="+mn-lt"/>
                <a:ea typeface="+mn-ea"/>
                <a:cs typeface="+mn-cs"/>
                <a:hlinkClick r:id="rId5" tooltip="UN Sustainable Development Summit"/>
              </a:rPr>
              <a:t>historic UN Summit </a:t>
            </a:r>
            <a:r>
              <a:rPr lang="en-US" sz="1200" b="0" i="0" kern="1200" dirty="0">
                <a:solidFill>
                  <a:schemeClr val="tx1"/>
                </a:solidFill>
                <a:effectLst/>
                <a:latin typeface="+mn-lt"/>
                <a:ea typeface="+mn-ea"/>
                <a:cs typeface="+mn-cs"/>
              </a:rPr>
              <a:t>— officially came into force.  Over the next fifteen years, with these new Goals that universally apply to all, countries will mobilize efforts to end all forms of poverty, fight inequalities and tackle climate change, while ensuring that no one is left behind.</a:t>
            </a:r>
          </a:p>
          <a:p>
            <a:r>
              <a:rPr lang="en-US" dirty="0"/>
              <a:t>http://www.un.org/sustainabledevelopment/development-agenda/</a:t>
            </a:r>
          </a:p>
        </p:txBody>
      </p:sp>
      <p:sp>
        <p:nvSpPr>
          <p:cNvPr id="4" name="Slide Number Placeholder 3"/>
          <p:cNvSpPr>
            <a:spLocks noGrp="1"/>
          </p:cNvSpPr>
          <p:nvPr>
            <p:ph type="sldNum" sz="quarter" idx="10"/>
          </p:nvPr>
        </p:nvSpPr>
        <p:spPr/>
        <p:txBody>
          <a:bodyPr/>
          <a:lstStyle/>
          <a:p>
            <a:fld id="{D046E1A4-200E-4ABD-9212-41EB0F3A9311}" type="slidenum">
              <a:rPr lang="en-US" smtClean="0"/>
              <a:t>16</a:t>
            </a:fld>
            <a:endParaRPr lang="en-US"/>
          </a:p>
        </p:txBody>
      </p:sp>
    </p:spTree>
    <p:extLst>
      <p:ext uri="{BB962C8B-B14F-4D97-AF65-F5344CB8AC3E}">
        <p14:creationId xmlns:p14="http://schemas.microsoft.com/office/powerpoint/2010/main" val="4137441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smtClean="0"/>
              <a:t>www.un.org/sustainabledevelopment/blog/2017/07/billions-around-the-world-lack-safe-water-proper-sanitation-facilities-reveals-un-rep</a:t>
            </a:r>
          </a:p>
          <a:p>
            <a:endParaRPr lang="en-US" dirty="0" smtClean="0"/>
          </a:p>
          <a:p>
            <a:r>
              <a:rPr lang="en-US" dirty="0" smtClean="0"/>
              <a:t>Assumes</a:t>
            </a:r>
            <a:r>
              <a:rPr lang="en-US" baseline="0" dirty="0" smtClean="0"/>
              <a:t> 3 mL/s</a:t>
            </a:r>
          </a:p>
          <a:p>
            <a:endParaRPr lang="en-US" baseline="0" dirty="0" smtClean="0"/>
          </a:p>
          <a:p>
            <a:r>
              <a:rPr lang="en-US" baseline="0" dirty="0" smtClean="0"/>
              <a:t>NYC is 1 BGD = 44000 L/s</a:t>
            </a:r>
          </a:p>
          <a:p>
            <a:r>
              <a:rPr lang="en-US" baseline="0" dirty="0" smtClean="0"/>
              <a:t>18 NYC per year</a:t>
            </a:r>
            <a:endParaRPr lang="en-US" dirty="0" smtClean="0"/>
          </a:p>
        </p:txBody>
      </p:sp>
      <p:sp>
        <p:nvSpPr>
          <p:cNvPr id="4" name="Slide Number Placeholder 3"/>
          <p:cNvSpPr>
            <a:spLocks noGrp="1"/>
          </p:cNvSpPr>
          <p:nvPr>
            <p:ph type="sldNum" sz="quarter" idx="10"/>
          </p:nvPr>
        </p:nvSpPr>
        <p:spPr/>
        <p:txBody>
          <a:bodyPr/>
          <a:lstStyle/>
          <a:p>
            <a:fld id="{D046E1A4-200E-4ABD-9212-41EB0F3A9311}" type="slidenum">
              <a:rPr lang="en-US" smtClean="0"/>
              <a:t>18</a:t>
            </a:fld>
            <a:endParaRPr lang="en-US"/>
          </a:p>
        </p:txBody>
      </p:sp>
    </p:spTree>
    <p:extLst>
      <p:ext uri="{BB962C8B-B14F-4D97-AF65-F5344CB8AC3E}">
        <p14:creationId xmlns:p14="http://schemas.microsoft.com/office/powerpoint/2010/main" val="42557927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 Esperanza, Honduras</a:t>
            </a:r>
            <a:endParaRPr lang="en-US" dirty="0"/>
          </a:p>
        </p:txBody>
      </p:sp>
      <p:sp>
        <p:nvSpPr>
          <p:cNvPr id="4" name="Slide Number Placeholder 3"/>
          <p:cNvSpPr>
            <a:spLocks noGrp="1"/>
          </p:cNvSpPr>
          <p:nvPr>
            <p:ph type="sldNum" sz="quarter" idx="10"/>
          </p:nvPr>
        </p:nvSpPr>
        <p:spPr/>
        <p:txBody>
          <a:bodyPr/>
          <a:lstStyle/>
          <a:p>
            <a:fld id="{C6A96C34-9B99-40A6-A8AB-95049CE3F8AF}" type="slidenum">
              <a:rPr lang="en-US" smtClean="0"/>
              <a:t>19</a:t>
            </a:fld>
            <a:endParaRPr lang="en-US"/>
          </a:p>
        </p:txBody>
      </p:sp>
    </p:spTree>
    <p:extLst>
      <p:ext uri="{BB962C8B-B14F-4D97-AF65-F5344CB8AC3E}">
        <p14:creationId xmlns:p14="http://schemas.microsoft.com/office/powerpoint/2010/main" val="7217159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21</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66119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CE7D53-B2EC-4044-BAA9-0CA1556D1E87}" type="slidenum">
              <a:rPr lang="en-US"/>
              <a:pPr/>
              <a:t>22</a:t>
            </a:fld>
            <a:endParaRPr lang="en-US"/>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p:txBody>
          <a:bodyPr/>
          <a:lstStyle/>
          <a:p>
            <a:r>
              <a:rPr lang="en-US"/>
              <a:t>http://www.who.int/docstore/water_sanitation_health/Globassessment/Global3.4.htm</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162871-416D-4AE9-A5A7-214A62341D5B}" type="slidenum">
              <a:rPr lang="en-US" smtClean="0"/>
              <a:pPr/>
              <a:t>24</a:t>
            </a:fld>
            <a:endParaRPr lang="en-US"/>
          </a:p>
        </p:txBody>
      </p:sp>
    </p:spTree>
    <p:extLst>
      <p:ext uri="{BB962C8B-B14F-4D97-AF65-F5344CB8AC3E}">
        <p14:creationId xmlns:p14="http://schemas.microsoft.com/office/powerpoint/2010/main" val="2751513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pPr>
              <a:spcBef>
                <a:spcPts val="0"/>
              </a:spcBef>
              <a:buSzPct val="25000"/>
            </a:pPr>
            <a:r>
              <a:rPr lang="it-IT" sz="1200" b="0" i="0" u="none" strike="noStrike" kern="1200" dirty="0">
                <a:solidFill>
                  <a:schemeClr val="tx1"/>
                </a:solidFill>
                <a:effectLst/>
                <a:latin typeface="Arial" charset="0"/>
                <a:ea typeface="+mn-ea"/>
                <a:cs typeface="+mn-cs"/>
              </a:rPr>
              <a:t>David Gold, Alicia Peters, Weier Chen,Lucia Garcia-Iturri Gallego, </a:t>
            </a:r>
            <a:r>
              <a:rPr lang="it-IT" sz="1200" b="1" i="0" u="none" strike="noStrike" kern="1200" dirty="0">
                <a:solidFill>
                  <a:schemeClr val="tx1"/>
                </a:solidFill>
                <a:effectLst/>
                <a:latin typeface="Arial" charset="0"/>
                <a:ea typeface="+mn-ea"/>
                <a:cs typeface="+mn-cs"/>
              </a:rPr>
              <a:t>Distribution System Contamination Prevention </a:t>
            </a:r>
          </a:p>
          <a:p>
            <a:pPr>
              <a:spcBef>
                <a:spcPts val="0"/>
              </a:spcBef>
              <a:buSzPct val="25000"/>
            </a:pPr>
            <a:r>
              <a:rPr lang="it-IT" sz="1300" dirty="0">
                <a:solidFill>
                  <a:schemeClr val="dk1"/>
                </a:solidFill>
                <a:latin typeface="Calibri"/>
                <a:ea typeface="Calibri"/>
                <a:cs typeface="Calibri"/>
                <a:sym typeface="Calibri"/>
              </a:rPr>
              <a:t>https://docs.google.com/presentation/d/1FbHpETKLk-6JZaqnlvxxkkQqu3iSUCvia9jvmYfr5kg/edit#slide=id.p21</a:t>
            </a:r>
            <a:endParaRPr dirty="0"/>
          </a:p>
        </p:txBody>
      </p:sp>
      <p:sp>
        <p:nvSpPr>
          <p:cNvPr id="94" name="Shape 94"/>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6" name="Shape 106"/>
          <p:cNvSpPr txBox="1">
            <a:spLocks noGrp="1"/>
          </p:cNvSpPr>
          <p:nvPr>
            <p:ph type="body" idx="1"/>
          </p:nvPr>
        </p:nvSpPr>
        <p:spPr>
          <a:xfrm>
            <a:off x="731521" y="4560570"/>
            <a:ext cx="5852159" cy="4320540"/>
          </a:xfrm>
          <a:prstGeom prst="rect">
            <a:avLst/>
          </a:prstGeom>
          <a:noFill/>
          <a:ln>
            <a:noFill/>
          </a:ln>
        </p:spPr>
        <p:txBody>
          <a:bodyPr lIns="96645" tIns="48309" rIns="96645" bIns="48309" anchor="t" anchorCtr="0">
            <a:noAutofit/>
          </a:bodyPr>
          <a:lstStyle/>
          <a:p>
            <a:pPr>
              <a:spcBef>
                <a:spcPts val="0"/>
              </a:spcBef>
              <a:buSzPct val="25000"/>
            </a:pPr>
            <a:r>
              <a:rPr lang="it-IT" sz="1200" b="0" i="0" u="none" strike="noStrike" kern="1200" dirty="0">
                <a:solidFill>
                  <a:schemeClr val="tx1"/>
                </a:solidFill>
                <a:effectLst/>
                <a:latin typeface="Arial" charset="0"/>
                <a:ea typeface="+mn-ea"/>
                <a:cs typeface="+mn-cs"/>
              </a:rPr>
              <a:t>David Gold, Alicia Peters, Weier Chen,Lucia Garcia-Iturri Gallego, </a:t>
            </a:r>
            <a:r>
              <a:rPr lang="en-US" sz="1200" b="1" i="0" u="none" strike="noStrike" kern="1200" dirty="0">
                <a:solidFill>
                  <a:schemeClr val="tx1"/>
                </a:solidFill>
                <a:effectLst/>
                <a:latin typeface="Arial" charset="0"/>
                <a:ea typeface="+mn-ea"/>
                <a:cs typeface="+mn-cs"/>
              </a:rPr>
              <a:t>Distribution System Contamination Prevention </a:t>
            </a:r>
          </a:p>
          <a:p>
            <a:pPr>
              <a:spcBef>
                <a:spcPts val="0"/>
              </a:spcBef>
              <a:buSzPct val="25000"/>
            </a:pPr>
            <a:r>
              <a:rPr lang="en-US" sz="1300" dirty="0">
                <a:solidFill>
                  <a:schemeClr val="dk1"/>
                </a:solidFill>
                <a:latin typeface="Calibri"/>
                <a:ea typeface="Calibri"/>
                <a:cs typeface="Calibri"/>
                <a:sym typeface="Calibri"/>
              </a:rPr>
              <a:t>https://docs.google.com/presentation/d/1FbHpETKLk-6JZaqnlvxxkkQqu3iSUCvia9jvmYfr5kg/edit#slide=id.p16</a:t>
            </a:r>
            <a:endParaRPr sz="1300" dirty="0">
              <a:solidFill>
                <a:schemeClr val="dk1"/>
              </a:solidFill>
              <a:latin typeface="Calibri"/>
              <a:ea typeface="Calibri"/>
              <a:cs typeface="Calibri"/>
              <a:sym typeface="Calibri"/>
            </a:endParaRPr>
          </a:p>
        </p:txBody>
      </p:sp>
      <p:sp>
        <p:nvSpPr>
          <p:cNvPr id="107" name="Shape 107"/>
          <p:cNvSpPr txBox="1">
            <a:spLocks noGrp="1"/>
          </p:cNvSpPr>
          <p:nvPr>
            <p:ph type="sldNum" idx="12"/>
          </p:nvPr>
        </p:nvSpPr>
        <p:spPr>
          <a:xfrm>
            <a:off x="4143587" y="9119474"/>
            <a:ext cx="3169919" cy="480060"/>
          </a:xfrm>
          <a:prstGeom prst="rect">
            <a:avLst/>
          </a:prstGeom>
          <a:noFill/>
          <a:ln>
            <a:noFill/>
          </a:ln>
        </p:spPr>
        <p:txBody>
          <a:bodyPr lIns="96645" tIns="48309" rIns="96645" bIns="48309" anchor="b" anchorCtr="0">
            <a:noAutofit/>
          </a:bodyPr>
          <a:lstStyle/>
          <a:p>
            <a:pPr>
              <a:spcBef>
                <a:spcPts val="0"/>
              </a:spcBef>
              <a:buSzPct val="25000"/>
            </a:pPr>
            <a:fld id="{00000000-1234-1234-1234-123412341234}" type="slidenum">
              <a:rPr lang="es-HN">
                <a:solidFill>
                  <a:schemeClr val="dk1"/>
                </a:solidFill>
                <a:latin typeface="Calibri"/>
                <a:ea typeface="Calibri"/>
                <a:cs typeface="Calibri"/>
                <a:sym typeface="Calibri"/>
              </a:rPr>
              <a:pPr>
                <a:spcBef>
                  <a:spcPts val="0"/>
                </a:spcBef>
                <a:buSzPct val="25000"/>
              </a:pPr>
              <a:t>26</a:t>
            </a:fld>
            <a:endParaRPr lang="es-HN">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5</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Discuss and then vote</a:t>
            </a:r>
          </a:p>
        </p:txBody>
      </p:sp>
      <p:sp>
        <p:nvSpPr>
          <p:cNvPr id="4" name="Slide Number Placeholder 3"/>
          <p:cNvSpPr>
            <a:spLocks noGrp="1"/>
          </p:cNvSpPr>
          <p:nvPr>
            <p:ph type="sldNum" sz="quarter" idx="10"/>
          </p:nvPr>
        </p:nvSpPr>
        <p:spPr/>
        <p:txBody>
          <a:bodyPr/>
          <a:lstStyle/>
          <a:p>
            <a:fld id="{36162871-416D-4AE9-A5A7-214A62341D5B}" type="slidenum">
              <a:rPr lang="en-US" smtClean="0"/>
              <a:pPr/>
              <a:t>27</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28</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993741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“engineers are irrelevant hypothesis”.</a:t>
            </a:r>
          </a:p>
        </p:txBody>
      </p:sp>
      <p:sp>
        <p:nvSpPr>
          <p:cNvPr id="4" name="Slide Number Placeholder 3"/>
          <p:cNvSpPr>
            <a:spLocks noGrp="1"/>
          </p:cNvSpPr>
          <p:nvPr>
            <p:ph type="sldNum" sz="quarter" idx="10"/>
          </p:nvPr>
        </p:nvSpPr>
        <p:spPr/>
        <p:txBody>
          <a:bodyPr/>
          <a:lstStyle/>
          <a:p>
            <a:fld id="{36162871-416D-4AE9-A5A7-214A62341D5B}" type="slidenum">
              <a:rPr lang="en-US" smtClean="0"/>
              <a:pPr/>
              <a:t>29</a:t>
            </a:fld>
            <a:endParaRPr lang="en-US"/>
          </a:p>
        </p:txBody>
      </p:sp>
    </p:spTree>
    <p:extLst>
      <p:ext uri="{BB962C8B-B14F-4D97-AF65-F5344CB8AC3E}">
        <p14:creationId xmlns:p14="http://schemas.microsoft.com/office/powerpoint/2010/main" val="18337165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424BB2-342B-41BA-838A-74C167579698}" type="slidenum">
              <a:rPr lang="en-US"/>
              <a:pPr/>
              <a:t>33</a:t>
            </a:fld>
            <a:endParaRPr lang="en-US"/>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p:txBody>
          <a:bodyPr/>
          <a:lstStyle/>
          <a:p>
            <a:r>
              <a:rPr lang="en-US" dirty="0"/>
              <a:t>We have the technology. The problem is weak economies.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A0FF21-AF1D-4FD0-BC0D-16FC7BF3439C}" type="slidenum">
              <a:rPr lang="en-US"/>
              <a:pPr/>
              <a:t>34</a:t>
            </a:fld>
            <a:endParaRPr lang="en-US"/>
          </a:p>
        </p:txBody>
      </p:sp>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5A829D-F6DA-482A-8D34-145635234085}" type="slidenum">
              <a:rPr lang="en-US"/>
              <a:pPr/>
              <a:t>35</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021879-4DCB-483B-B44B-D135493A9F08}" type="slidenum">
              <a:rPr lang="en-US"/>
              <a:pPr/>
              <a:t>36</a:t>
            </a:fld>
            <a:endParaRPr lang="en-US"/>
          </a:p>
        </p:txBody>
      </p:sp>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4AE916-5A53-48BD-BD85-EA632303974E}" type="slidenum">
              <a:rPr lang="en-US"/>
              <a:pPr/>
              <a:t>37</a:t>
            </a:fld>
            <a:endParaRPr lang="en-US"/>
          </a:p>
        </p:txBody>
      </p:sp>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p:txBody>
          <a:bodyPr/>
          <a:lstStyle/>
          <a:p>
            <a:r>
              <a:rPr lang="en-US" dirty="0"/>
              <a:t>R&amp;D</a:t>
            </a:r>
            <a:r>
              <a:rPr lang="en-US" baseline="0" dirty="0"/>
              <a:t> is expensive</a:t>
            </a:r>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38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What was the constraint used to create this design???? Constraints matter! The design you create will strongly reflect the constraints that you used to guide</a:t>
            </a:r>
            <a:r>
              <a:rPr lang="en-US" baseline="0" dirty="0"/>
              <a:t> </a:t>
            </a:r>
            <a:r>
              <a:rPr lang="en-US" baseline="0"/>
              <a:t>the design.</a:t>
            </a:r>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39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6</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66140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B0628990-8005-4ECC-8120-CFD0BC206292}" type="slidenum">
              <a:rPr lang="es-HN" smtClean="0">
                <a:latin typeface="Arial" pitchFamily="34" charset="0"/>
              </a:rPr>
              <a:pPr/>
              <a:t>45</a:t>
            </a:fld>
            <a:endParaRPr lang="es-HN">
              <a:latin typeface="Arial" pitchFamily="34" charset="0"/>
            </a:endParaRPr>
          </a:p>
        </p:txBody>
      </p:sp>
      <p:sp>
        <p:nvSpPr>
          <p:cNvPr id="33795" name="Rectangle 2"/>
          <p:cNvSpPr>
            <a:spLocks noGrp="1" noRot="1" noChangeAspect="1" noChangeArrowheads="1" noTextEdit="1"/>
          </p:cNvSpPr>
          <p:nvPr>
            <p:ph type="sldImg"/>
          </p:nvPr>
        </p:nvSpPr>
        <p:spPr>
          <a:xfrm>
            <a:off x="1258888" y="720725"/>
            <a:ext cx="4800600" cy="3600450"/>
          </a:xfrm>
          <a:ln/>
        </p:spPr>
      </p:sp>
      <p:sp>
        <p:nvSpPr>
          <p:cNvPr id="33796" name="Rectangle 3"/>
          <p:cNvSpPr>
            <a:spLocks noGrp="1" noChangeArrowheads="1"/>
          </p:cNvSpPr>
          <p:nvPr>
            <p:ph type="body" idx="1"/>
          </p:nvPr>
        </p:nvSpPr>
        <p:spPr>
          <a:noFill/>
          <a:ln/>
        </p:spPr>
        <p:txBody>
          <a:bodyPr/>
          <a:lstStyle/>
          <a:p>
            <a:pPr eaLnBrk="1" hangingPunct="1"/>
            <a:r>
              <a:rPr lang="en-US">
                <a:latin typeface="Arial" pitchFamily="34" charset="0"/>
              </a:rPr>
              <a:t>Ethics of Engineering Experimentation</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46</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407172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C1B8BE-55CE-4697-8C44-BDA0794B8BB4}" type="slidenum">
              <a:rPr lang="en-US"/>
              <a:pPr/>
              <a:t>47</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fontAlgn="auto">
              <a:spcBef>
                <a:spcPts val="0"/>
              </a:spcBef>
              <a:spcAft>
                <a:spcPts val="0"/>
              </a:spcAft>
              <a:defRPr/>
            </a:pPr>
            <a:r>
              <a:rPr lang="en-US" dirty="0"/>
              <a:t>From the research lab to new understanding of the physics to the design studio to the construction site to the tap</a:t>
            </a:r>
          </a:p>
          <a:p>
            <a:pPr defTabSz="966612" fontAlgn="auto">
              <a:spcBef>
                <a:spcPts val="0"/>
              </a:spcBef>
              <a:spcAft>
                <a:spcPts val="0"/>
              </a:spcAft>
              <a:defRPr/>
            </a:pPr>
            <a:r>
              <a:rPr lang="en-US" dirty="0"/>
              <a:t>"research invent design empower"</a:t>
            </a:r>
          </a:p>
          <a:p>
            <a:pPr defTabSz="966612" fontAlgn="auto">
              <a:spcBef>
                <a:spcPts val="0"/>
              </a:spcBef>
              <a:spcAft>
                <a:spcPts val="0"/>
              </a:spcAft>
              <a:defRPr/>
            </a:pPr>
            <a:endParaRPr lang="en-US" dirty="0"/>
          </a:p>
          <a:p>
            <a:endParaRPr lang="en-US" dirty="0"/>
          </a:p>
        </p:txBody>
      </p:sp>
      <p:sp>
        <p:nvSpPr>
          <p:cNvPr id="4" name="Slide Number Placeholder 3"/>
          <p:cNvSpPr>
            <a:spLocks noGrp="1"/>
          </p:cNvSpPr>
          <p:nvPr>
            <p:ph type="sldNum" sz="quarter" idx="10"/>
          </p:nvPr>
        </p:nvSpPr>
        <p:spPr/>
        <p:txBody>
          <a:bodyPr/>
          <a:lstStyle/>
          <a:p>
            <a:fld id="{DAB01A8D-3996-47A3-860D-AF6CF55DFE9C}" type="slidenum">
              <a:rPr lang="en-US" smtClean="0"/>
              <a:pPr/>
              <a:t>48</a:t>
            </a:fld>
            <a:endParaRPr lang="en-US"/>
          </a:p>
        </p:txBody>
      </p:sp>
    </p:spTree>
    <p:extLst>
      <p:ext uri="{BB962C8B-B14F-4D97-AF65-F5344CB8AC3E}">
        <p14:creationId xmlns:p14="http://schemas.microsoft.com/office/powerpoint/2010/main" val="31963386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0465DA9E-2CB1-4470-BF7E-B58596699BC5}" type="slidenum">
              <a:rPr lang="es-HN" smtClean="0">
                <a:latin typeface="Arial" pitchFamily="34" charset="0"/>
              </a:rPr>
              <a:pPr/>
              <a:t>50</a:t>
            </a:fld>
            <a:endParaRPr lang="es-HN">
              <a:latin typeface="Arial" pitchFamily="34" charset="0"/>
            </a:endParaRPr>
          </a:p>
        </p:txBody>
      </p:sp>
      <p:sp>
        <p:nvSpPr>
          <p:cNvPr id="41987" name="Rectangle 2"/>
          <p:cNvSpPr>
            <a:spLocks noGrp="1" noRot="1" noChangeAspect="1" noChangeArrowheads="1" noTextEdit="1"/>
          </p:cNvSpPr>
          <p:nvPr>
            <p:ph type="sldImg"/>
          </p:nvPr>
        </p:nvSpPr>
        <p:spPr>
          <a:xfrm>
            <a:off x="1258888" y="720725"/>
            <a:ext cx="4800600" cy="3600450"/>
          </a:xfrm>
          <a:ln/>
        </p:spPr>
      </p:sp>
      <p:sp>
        <p:nvSpPr>
          <p:cNvPr id="41988" name="Rectangle 3"/>
          <p:cNvSpPr>
            <a:spLocks noGrp="1" noChangeArrowheads="1"/>
          </p:cNvSpPr>
          <p:nvPr>
            <p:ph type="body" idx="1"/>
          </p:nvPr>
        </p:nvSpPr>
        <p:spPr>
          <a:noFill/>
          <a:ln/>
        </p:spPr>
        <p:txBody>
          <a:bodyPr/>
          <a:lstStyle/>
          <a:p>
            <a:pPr eaLnBrk="1" hangingPunct="1"/>
            <a:endParaRPr lang="es-HN">
              <a:latin typeface="Arial"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965398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http://www.who.int/mediacentre/factsheets/fs391/en/</a:t>
            </a:r>
          </a:p>
          <a:p>
            <a:r>
              <a:rPr lang="en-US" b="0" dirty="0"/>
              <a:t>https://</a:t>
            </a:r>
            <a:r>
              <a:rPr lang="en-US" b="0" dirty="0" smtClean="0"/>
              <a:t>www.ircwash.org/blog/third-glass-three-quarters-full?utm_source=Amplify&amp;utm_campaign=5c4000cc1e-Amplify_Aug_2017&amp;utm_medium=email&amp;utm_term=0_d60e6862b4-5c4000cc1e-48437621</a:t>
            </a:r>
          </a:p>
          <a:p>
            <a:r>
              <a:rPr lang="en-US" b="0" dirty="0" smtClean="0"/>
              <a:t>Honduran</a:t>
            </a:r>
            <a:r>
              <a:rPr lang="en-US" b="0" baseline="0" dirty="0" smtClean="0"/>
              <a:t> government doesn’t even know how to contact the vast majority of the community water providers!</a:t>
            </a:r>
            <a:endParaRPr lang="en-US" b="0" dirty="0"/>
          </a:p>
        </p:txBody>
      </p:sp>
      <p:sp>
        <p:nvSpPr>
          <p:cNvPr id="4" name="Slide Number Placeholder 3"/>
          <p:cNvSpPr>
            <a:spLocks noGrp="1"/>
          </p:cNvSpPr>
          <p:nvPr>
            <p:ph type="sldNum" sz="quarter" idx="10"/>
          </p:nvPr>
        </p:nvSpPr>
        <p:spPr/>
        <p:txBody>
          <a:bodyPr/>
          <a:lstStyle/>
          <a:p>
            <a:fld id="{36162871-416D-4AE9-A5A7-214A62341D5B}" type="slidenum">
              <a:rPr lang="en-US" smtClean="0"/>
              <a:pPr/>
              <a:t>7</a:t>
            </a:fld>
            <a:endParaRPr lang="en-US"/>
          </a:p>
        </p:txBody>
      </p:sp>
    </p:spTree>
    <p:extLst>
      <p:ext uri="{BB962C8B-B14F-4D97-AF65-F5344CB8AC3E}">
        <p14:creationId xmlns:p14="http://schemas.microsoft.com/office/powerpoint/2010/main" val="3937383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http://www.who.int/mediacentre/factsheets/fs391/en</a:t>
            </a:r>
            <a:r>
              <a:rPr lang="en-US" dirty="0" smtClean="0"/>
              <a:t>/</a:t>
            </a:r>
          </a:p>
          <a:p>
            <a:r>
              <a:rPr lang="en-US" dirty="0" err="1" smtClean="0"/>
              <a:t>Rediculous</a:t>
            </a:r>
            <a:r>
              <a:rPr lang="en-US" dirty="0" smtClean="0"/>
              <a:t> number of significant digits. This is 1 billion and it might be 3 people…</a:t>
            </a:r>
          </a:p>
          <a:p>
            <a:r>
              <a:rPr lang="en-US" dirty="0" smtClean="0"/>
              <a:t>This suggests that for a basic service it is okay if it contains feces.</a:t>
            </a:r>
            <a:endParaRPr lang="en-US" dirty="0"/>
          </a:p>
        </p:txBody>
      </p:sp>
      <p:sp>
        <p:nvSpPr>
          <p:cNvPr id="4" name="Slide Number Placeholder 3"/>
          <p:cNvSpPr>
            <a:spLocks noGrp="1"/>
          </p:cNvSpPr>
          <p:nvPr>
            <p:ph type="sldNum" sz="quarter" idx="10"/>
          </p:nvPr>
        </p:nvSpPr>
        <p:spPr/>
        <p:txBody>
          <a:bodyPr/>
          <a:lstStyle/>
          <a:p>
            <a:fld id="{36162871-416D-4AE9-A5A7-214A62341D5B}" type="slidenum">
              <a:rPr lang="en-US" smtClean="0"/>
              <a:pPr/>
              <a:t>8</a:t>
            </a:fld>
            <a:endParaRPr lang="en-US"/>
          </a:p>
        </p:txBody>
      </p:sp>
    </p:spTree>
    <p:extLst>
      <p:ext uri="{BB962C8B-B14F-4D97-AF65-F5344CB8AC3E}">
        <p14:creationId xmlns:p14="http://schemas.microsoft.com/office/powerpoint/2010/main" val="3937383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http://www.who.int/mediacentre/factsheets/fs391/en/</a:t>
            </a:r>
          </a:p>
        </p:txBody>
      </p:sp>
      <p:sp>
        <p:nvSpPr>
          <p:cNvPr id="4" name="Slide Number Placeholder 3"/>
          <p:cNvSpPr>
            <a:spLocks noGrp="1"/>
          </p:cNvSpPr>
          <p:nvPr>
            <p:ph type="sldNum" sz="quarter" idx="10"/>
          </p:nvPr>
        </p:nvSpPr>
        <p:spPr/>
        <p:txBody>
          <a:bodyPr/>
          <a:lstStyle/>
          <a:p>
            <a:fld id="{36162871-416D-4AE9-A5A7-214A62341D5B}" type="slidenum">
              <a:rPr lang="en-US" smtClean="0"/>
              <a:pPr/>
              <a:t>9</a:t>
            </a:fld>
            <a:endParaRPr lang="en-US"/>
          </a:p>
        </p:txBody>
      </p:sp>
    </p:spTree>
    <p:extLst>
      <p:ext uri="{BB962C8B-B14F-4D97-AF65-F5344CB8AC3E}">
        <p14:creationId xmlns:p14="http://schemas.microsoft.com/office/powerpoint/2010/main" val="3937383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latin typeface="+mn-lt"/>
              </a:rPr>
              <a:t>A Traveler's Guide to Tap Water</a:t>
            </a:r>
          </a:p>
          <a:p>
            <a:r>
              <a:rPr lang="en-US" sz="1300" dirty="0">
                <a:latin typeface="+mn-lt"/>
              </a:rPr>
              <a:t>September 10, 2014 by </a:t>
            </a:r>
            <a:r>
              <a:rPr lang="en-US" sz="1300" dirty="0">
                <a:latin typeface="+mn-lt"/>
                <a:hlinkClick r:id="rId3"/>
              </a:rPr>
              <a:t>Danny Ashton</a:t>
            </a:r>
            <a:r>
              <a:rPr lang="en-US" sz="1300" dirty="0">
                <a:latin typeface="+mn-lt"/>
              </a:rPr>
              <a:t> </a:t>
            </a:r>
          </a:p>
          <a:p>
            <a:r>
              <a:rPr lang="en-US" sz="1300" dirty="0">
                <a:latin typeface="+mn-lt"/>
              </a:rPr>
              <a:t>http://lifehacker.com/know-what-countries-guarantee-drinkable-tap-water-with-1635070463</a:t>
            </a:r>
          </a:p>
          <a:p>
            <a:endParaRPr lang="en-US" dirty="0"/>
          </a:p>
        </p:txBody>
      </p:sp>
      <p:sp>
        <p:nvSpPr>
          <p:cNvPr id="4" name="Slide Number Placeholder 3"/>
          <p:cNvSpPr>
            <a:spLocks noGrp="1"/>
          </p:cNvSpPr>
          <p:nvPr>
            <p:ph type="sldNum" sz="quarter" idx="10"/>
          </p:nvPr>
        </p:nvSpPr>
        <p:spPr/>
        <p:txBody>
          <a:bodyPr/>
          <a:lstStyle/>
          <a:p>
            <a:fld id="{C8C67A4B-1494-4E90-B571-211DA147E077}" type="slidenum">
              <a:rPr lang="en-US" smtClean="0"/>
              <a:t>10</a:t>
            </a:fld>
            <a:endParaRPr lang="en-US"/>
          </a:p>
        </p:txBody>
      </p:sp>
    </p:spTree>
    <p:extLst>
      <p:ext uri="{BB962C8B-B14F-4D97-AF65-F5344CB8AC3E}">
        <p14:creationId xmlns:p14="http://schemas.microsoft.com/office/powerpoint/2010/main" val="598324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62C068-C870-4E0A-A53A-3DB0FFCEC172}" type="slidenum">
              <a:rPr lang="en-US"/>
              <a:pPr/>
              <a:t>12</a:t>
            </a:fld>
            <a:endParaRPr lang="en-US"/>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p:txBody>
          <a:bodyPr/>
          <a:lstStyle/>
          <a:p>
            <a:r>
              <a:rPr lang="en-US" dirty="0"/>
              <a:t>http://apps.who.int/gho/data/node.main.46?lang=en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Adapted from presentation by Amy Pickering at Cornell University in December 2018.</a:t>
            </a:r>
          </a:p>
          <a:p>
            <a:endParaRPr lang="en-US" dirty="0" smtClean="0"/>
          </a:p>
          <a:p>
            <a:pPr marL="228600" indent="-228600">
              <a:buAutoNum type="arabicPeriod"/>
            </a:pPr>
            <a:r>
              <a:rPr lang="en-US" dirty="0" smtClean="0"/>
              <a:t>Cost of centralized water treatment is the treatment part!</a:t>
            </a:r>
            <a:r>
              <a:rPr lang="en-US" baseline="0" dirty="0" smtClean="0"/>
              <a:t> This forgets that in a city you need centralized water provision in any case.</a:t>
            </a:r>
          </a:p>
          <a:p>
            <a:pPr marL="228600" indent="-228600">
              <a:buAutoNum type="arabicPeriod"/>
            </a:pPr>
            <a:r>
              <a:rPr lang="en-US" baseline="0" dirty="0" smtClean="0"/>
              <a:t>Vended water means tanker trucks instead of a distribution pipe network!!!!! Are we really saying tanker truck water is cheaper than piped water????</a:t>
            </a:r>
          </a:p>
          <a:p>
            <a:pPr marL="228600" indent="-228600">
              <a:buAutoNum type="arabicPeriod"/>
            </a:pPr>
            <a:r>
              <a:rPr lang="en-US" baseline="0" dirty="0" smtClean="0"/>
              <a:t>If you don’t have a water supply system that you don’t have any water to boil.</a:t>
            </a:r>
          </a:p>
          <a:p>
            <a:pPr marL="228600" indent="-228600">
              <a:buAutoNum type="arabicPeriod"/>
            </a:pPr>
            <a:r>
              <a:rPr lang="en-US" baseline="0" dirty="0" smtClean="0"/>
              <a:t>Boiling doesn’t make water that is aesthetically pleasing.</a:t>
            </a:r>
          </a:p>
          <a:p>
            <a:pPr marL="228600" indent="-228600">
              <a:buAutoNum type="arabicPeriod"/>
            </a:pPr>
            <a:r>
              <a:rPr lang="en-US" baseline="0" dirty="0" smtClean="0"/>
              <a:t>This forgot to ask what the consumer wanted!</a:t>
            </a:r>
          </a:p>
          <a:p>
            <a:pPr marL="228600" indent="-228600">
              <a:buAutoNum type="arabicPeriod"/>
            </a:pPr>
            <a:r>
              <a:rPr lang="en-US" baseline="0" smtClean="0"/>
              <a:t>Check the math!</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36162871-416D-4AE9-A5A7-214A62341D5B}" type="slidenum">
              <a:rPr lang="en-US" smtClean="0"/>
              <a:pPr/>
              <a:t>13</a:t>
            </a:fld>
            <a:endParaRPr lang="en-US"/>
          </a:p>
        </p:txBody>
      </p:sp>
    </p:spTree>
    <p:extLst>
      <p:ext uri="{BB962C8B-B14F-4D97-AF65-F5344CB8AC3E}">
        <p14:creationId xmlns:p14="http://schemas.microsoft.com/office/powerpoint/2010/main" val="1757664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fld id="{D010D19D-E8F4-46D5-B28A-A3FEFBBC1B5D}" type="datetimeFigureOut">
              <a:rPr lang="en-US" smtClean="0">
                <a:solidFill>
                  <a:srgbClr val="000000"/>
                </a:solidFill>
              </a:rPr>
              <a:pPr/>
              <a:t>1/29/2019</a:t>
            </a:fld>
            <a:endParaRPr lang="en-US">
              <a:solidFill>
                <a:srgbClr val="000000"/>
              </a:solidFill>
            </a:endParaRPr>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solidFill>
                <a:srgbClr val="000000"/>
              </a:solidFill>
            </a:endParaRPr>
          </a:p>
        </p:txBody>
      </p:sp>
      <p:sp>
        <p:nvSpPr>
          <p:cNvPr id="78857" name="Rectangle 9"/>
          <p:cNvSpPr>
            <a:spLocks noGrp="1" noChangeArrowheads="1"/>
          </p:cNvSpPr>
          <p:nvPr>
            <p:ph type="sldNum" sz="quarter" idx="4"/>
          </p:nvPr>
        </p:nvSpPr>
        <p:spPr/>
        <p:txBody>
          <a:bodyPr/>
          <a:lstStyle>
            <a:lvl1pPr>
              <a:defRPr>
                <a:latin typeface="Arial" charset="0"/>
              </a:defRPr>
            </a:lvl1pPr>
          </a:lstStyle>
          <a:p>
            <a:fld id="{598B1A88-A749-4CC2-9A45-355AB6EE232C}" type="slidenum">
              <a:rPr lang="en-US" smtClean="0">
                <a:solidFill>
                  <a:srgbClr val="000000"/>
                </a:solidFill>
              </a:rPr>
              <a:pPr/>
              <a:t>‹#›</a:t>
            </a:fld>
            <a:endParaRPr lang="en-US">
              <a:solidFill>
                <a:srgbClr val="000000"/>
              </a:solidFill>
            </a:endParaRPr>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Real Title</a:t>
            </a:r>
            <a:endParaRPr lang="en-US" dirty="0"/>
          </a:p>
        </p:txBody>
      </p:sp>
    </p:spTree>
    <p:extLst>
      <p:ext uri="{BB962C8B-B14F-4D97-AF65-F5344CB8AC3E}">
        <p14:creationId xmlns:p14="http://schemas.microsoft.com/office/powerpoint/2010/main" val="248551907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Real Title</a:t>
            </a:r>
            <a:endParaRPr lang="en-US" dirty="0"/>
          </a:p>
        </p:txBody>
      </p:sp>
    </p:spTree>
    <p:extLst>
      <p:ext uri="{BB962C8B-B14F-4D97-AF65-F5344CB8AC3E}">
        <p14:creationId xmlns:p14="http://schemas.microsoft.com/office/powerpoint/2010/main" val="220530349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4E9592E4-F34A-4AC3-80D4-D1D9C35E6743}" type="datetimeFigureOut">
              <a:rPr lang="en-US" smtClean="0">
                <a:solidFill>
                  <a:srgbClr val="000000"/>
                </a:solidFill>
              </a:rPr>
              <a:pPr/>
              <a:t>1/29/2019</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FD44171A-7A35-4D5F-8827-1F4D3D8C70DF}"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9207388A-B88C-4557-A8D5-92357727A665}" type="datetimeFigureOut">
              <a:rPr lang="en-US" smtClean="0">
                <a:solidFill>
                  <a:srgbClr val="000000"/>
                </a:solidFill>
              </a:rPr>
              <a:pPr/>
              <a:t>1/29/2019</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F62A6F60-EF66-41CF-B501-E4EE2490F3C3}"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4B17D336-912D-40F9-A85D-4492C831E528}" type="datetimeFigureOut">
              <a:rPr lang="en-US" smtClean="0">
                <a:solidFill>
                  <a:srgbClr val="000000"/>
                </a:solidFill>
              </a:rPr>
              <a:pPr/>
              <a:t>1/29/2019</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993C4D00-D2EC-4A77-B917-CB82B98B5366}"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D5894B8D-1F92-43B3-9EB3-59DA1A85F8C0}" type="datetimeFigureOut">
              <a:rPr lang="en-US" smtClean="0">
                <a:solidFill>
                  <a:srgbClr val="000000"/>
                </a:solidFill>
              </a:rPr>
              <a:pPr/>
              <a:t>1/29/2019</a:t>
            </a:fld>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EE0FE347-EE72-462D-B675-71F29EDFB789}"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4798D467-C720-4D88-A24F-05A92E51D7A9}" type="datetimeFigureOut">
              <a:rPr lang="en-US" smtClean="0">
                <a:solidFill>
                  <a:srgbClr val="000000"/>
                </a:solidFill>
              </a:rPr>
              <a:pPr/>
              <a:t>1/29/2019</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58240DEF-B945-44BE-B57F-AA1AB7DA7492}"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F0D4F05-8246-4E34-B549-A3CFB066B7BF}" type="datetimeFigureOut">
              <a:rPr lang="en-US" smtClean="0">
                <a:solidFill>
                  <a:srgbClr val="000000"/>
                </a:solidFill>
              </a:rPr>
              <a:pPr/>
              <a:t>1/29/2019</a:t>
            </a:fld>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5668A20A-DFDA-4CCA-A0C0-E722BD139090}"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Custom Layou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2819400" y="228600"/>
            <a:ext cx="6096000" cy="1143000"/>
          </a:xfrm>
          <a:prstGeom prst="rect">
            <a:avLst/>
          </a:prstGeom>
          <a:noFill/>
          <a:ln>
            <a:noFill/>
          </a:ln>
        </p:spPr>
        <p:txBody>
          <a:bodyPr lIns="91425" tIns="91425" rIns="91425" bIns="9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457200" lvl="5" algn="ctr" rtl="0">
              <a:spcBef>
                <a:spcPts val="0"/>
              </a:spcBef>
              <a:spcAft>
                <a:spcPts val="0"/>
              </a:spcAft>
              <a:defRPr/>
            </a:lvl6pPr>
            <a:lvl7pPr marL="914400" lvl="6" algn="ctr" rtl="0">
              <a:spcBef>
                <a:spcPts val="0"/>
              </a:spcBef>
              <a:spcAft>
                <a:spcPts val="0"/>
              </a:spcAft>
              <a:defRPr/>
            </a:lvl7pPr>
            <a:lvl8pPr marL="1371600" lvl="7" algn="ctr" rtl="0">
              <a:spcBef>
                <a:spcPts val="0"/>
              </a:spcBef>
              <a:spcAft>
                <a:spcPts val="0"/>
              </a:spcAft>
              <a:defRPr/>
            </a:lvl8pPr>
            <a:lvl9pPr marL="1828800" lvl="8" algn="ctr" rtl="0">
              <a:spcBef>
                <a:spcPts val="0"/>
              </a:spcBef>
              <a:spcAft>
                <a:spcPts val="0"/>
              </a:spcAft>
              <a:defRPr/>
            </a:lvl9pPr>
          </a:lstStyle>
          <a:p>
            <a:endParaRPr/>
          </a:p>
        </p:txBody>
      </p:sp>
      <p:sp>
        <p:nvSpPr>
          <p:cNvPr id="30" name="Shape 30"/>
          <p:cNvSpPr txBox="1">
            <a:spLocks noGrp="1"/>
          </p:cNvSpPr>
          <p:nvPr>
            <p:ph type="dt" idx="10"/>
          </p:nvPr>
        </p:nvSpPr>
        <p:spPr>
          <a:xfrm>
            <a:off x="457200" y="6245225"/>
            <a:ext cx="2133599" cy="476249"/>
          </a:xfrm>
          <a:prstGeom prst="rect">
            <a:avLst/>
          </a:prstGeom>
          <a:noFill/>
          <a:ln>
            <a:noFill/>
          </a:ln>
        </p:spPr>
        <p:txBody>
          <a:bodyPr lIns="91425" tIns="91425" rIns="91425" bIns="91425" anchor="t"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31" name="Shape 31"/>
          <p:cNvSpPr txBox="1">
            <a:spLocks noGrp="1"/>
          </p:cNvSpPr>
          <p:nvPr>
            <p:ph type="ftr" idx="11"/>
          </p:nvPr>
        </p:nvSpPr>
        <p:spPr>
          <a:xfrm>
            <a:off x="3124200" y="6245225"/>
            <a:ext cx="2895600" cy="476249"/>
          </a:xfrm>
          <a:prstGeom prst="rect">
            <a:avLst/>
          </a:prstGeom>
          <a:noFill/>
          <a:ln>
            <a:noFill/>
          </a:ln>
        </p:spPr>
        <p:txBody>
          <a:bodyPr lIns="91425" tIns="91425" rIns="91425" bIns="91425" anchor="t" anchorCtr="0"/>
          <a:lstStyle>
            <a:lvl1pPr marL="0" marR="0" lvl="0" indent="0" algn="ctr"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32" name="Shape 32"/>
          <p:cNvSpPr txBox="1">
            <a:spLocks noGrp="1"/>
          </p:cNvSpPr>
          <p:nvPr>
            <p:ph type="sldNum" idx="12"/>
          </p:nvPr>
        </p:nvSpPr>
        <p:spPr>
          <a:xfrm>
            <a:off x="6553200" y="6245225"/>
            <a:ext cx="2133599" cy="476249"/>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fld id="{00000000-1234-1234-1234-123412341234}" type="slidenum">
              <a:rPr lang="es-HN" sz="1400" b="0" i="0" u="none" strike="noStrike" cap="none">
                <a:solidFill>
                  <a:schemeClr val="dk1"/>
                </a:solidFill>
                <a:latin typeface="Calibri"/>
                <a:ea typeface="Calibri"/>
                <a:cs typeface="Calibri"/>
                <a:sym typeface="Calibri"/>
              </a:rPr>
              <a:t>‹#›</a:t>
            </a:fld>
            <a:endParaRPr lang="es-HN" sz="1400" b="0" i="0" u="none" strike="noStrike" cap="none">
              <a:solidFill>
                <a:schemeClr val="dk1"/>
              </a:solidFill>
              <a:latin typeface="Calibri"/>
              <a:ea typeface="Calibri"/>
              <a:cs typeface="Calibri"/>
              <a:sym typeface="Calibri"/>
            </a:endParaRPr>
          </a:p>
        </p:txBody>
      </p:sp>
      <p:sp>
        <p:nvSpPr>
          <p:cNvPr id="33" name="Shape 33"/>
          <p:cNvSpPr txBox="1">
            <a:spLocks noGrp="1"/>
          </p:cNvSpPr>
          <p:nvPr>
            <p:ph type="body" idx="1"/>
          </p:nvPr>
        </p:nvSpPr>
        <p:spPr>
          <a:xfrm>
            <a:off x="457200" y="1524000"/>
            <a:ext cx="8153399" cy="4724400"/>
          </a:xfrm>
          <a:prstGeom prst="rect">
            <a:avLst/>
          </a:prstGeom>
          <a:noFill/>
          <a:ln>
            <a:noFill/>
          </a:ln>
        </p:spPr>
        <p:txBody>
          <a:bodyPr lIns="91425" tIns="91425" rIns="91425" bIns="91425" anchor="t" anchorCtr="0"/>
          <a:lstStyle>
            <a:lvl1pPr marL="342900" lvl="0" indent="-139700" algn="l" rtl="0">
              <a:spcBef>
                <a:spcPts val="640"/>
              </a:spcBef>
              <a:spcAft>
                <a:spcPts val="0"/>
              </a:spcAft>
              <a:buClr>
                <a:schemeClr val="dk1"/>
              </a:buClr>
              <a:buFont typeface="Noto Symbol"/>
              <a:buChar char="➢"/>
              <a:defRPr/>
            </a:lvl1pPr>
            <a:lvl2pPr marL="742950" lvl="1" indent="-107950" algn="l" rtl="0">
              <a:spcBef>
                <a:spcPts val="560"/>
              </a:spcBef>
              <a:spcAft>
                <a:spcPts val="0"/>
              </a:spcAft>
              <a:buClr>
                <a:schemeClr val="dk1"/>
              </a:buClr>
              <a:buFont typeface="Noto Symbol"/>
              <a:buChar char="➢"/>
              <a:defRPr/>
            </a:lvl2pPr>
            <a:lvl3pPr marL="1143000" lvl="2" indent="-76200" algn="l" rtl="0">
              <a:spcBef>
                <a:spcPts val="480"/>
              </a:spcBef>
              <a:spcAft>
                <a:spcPts val="0"/>
              </a:spcAft>
              <a:buClr>
                <a:schemeClr val="dk1"/>
              </a:buClr>
              <a:buFont typeface="Noto Symbol"/>
              <a:buChar char="➢"/>
              <a:defRPr/>
            </a:lvl3pPr>
            <a:lvl4pPr marL="1600200" lvl="3" indent="-101600" algn="l" rtl="0">
              <a:spcBef>
                <a:spcPts val="400"/>
              </a:spcBef>
              <a:spcAft>
                <a:spcPts val="0"/>
              </a:spcAft>
              <a:buClr>
                <a:schemeClr val="dk1"/>
              </a:buClr>
              <a:buFont typeface="Noto Symbol"/>
              <a:buChar char="➢"/>
              <a:defRPr/>
            </a:lvl4pPr>
            <a:lvl5pPr marL="2057400" lvl="4" indent="-101600" algn="l" rtl="0">
              <a:spcBef>
                <a:spcPts val="400"/>
              </a:spcBef>
              <a:spcAft>
                <a:spcPts val="0"/>
              </a:spcAft>
              <a:buClr>
                <a:schemeClr val="dk1"/>
              </a:buClr>
              <a:buFont typeface="Noto Symbol"/>
              <a:buChar char="➢"/>
              <a:defRPr/>
            </a:lvl5pPr>
            <a:lvl6pPr marL="2514600" lvl="5" indent="-101600" algn="l" rtl="0">
              <a:spcBef>
                <a:spcPts val="400"/>
              </a:spcBef>
              <a:spcAft>
                <a:spcPts val="0"/>
              </a:spcAft>
              <a:buClr>
                <a:schemeClr val="dk1"/>
              </a:buClr>
              <a:buFont typeface="Noto Symbol"/>
              <a:buChar char="➢"/>
              <a:defRPr/>
            </a:lvl6pPr>
            <a:lvl7pPr marL="2971800" lvl="6" indent="-101600" algn="l" rtl="0">
              <a:spcBef>
                <a:spcPts val="400"/>
              </a:spcBef>
              <a:spcAft>
                <a:spcPts val="0"/>
              </a:spcAft>
              <a:buClr>
                <a:schemeClr val="dk1"/>
              </a:buClr>
              <a:buFont typeface="Noto Symbol"/>
              <a:buChar char="➢"/>
              <a:defRPr/>
            </a:lvl7pPr>
            <a:lvl8pPr marL="3429000" lvl="7" indent="-101600" algn="l" rtl="0">
              <a:spcBef>
                <a:spcPts val="400"/>
              </a:spcBef>
              <a:spcAft>
                <a:spcPts val="0"/>
              </a:spcAft>
              <a:buClr>
                <a:schemeClr val="dk1"/>
              </a:buClr>
              <a:buFont typeface="Noto Symbol"/>
              <a:buChar char="➢"/>
              <a:defRPr/>
            </a:lvl8pPr>
            <a:lvl9pPr marL="3886200" lvl="8" indent="-101600" algn="l" rtl="0">
              <a:spcBef>
                <a:spcPts val="400"/>
              </a:spcBef>
              <a:spcAft>
                <a:spcPts val="0"/>
              </a:spcAft>
              <a:buClr>
                <a:schemeClr val="dk1"/>
              </a:buClr>
              <a:buFont typeface="Noto Symbol"/>
              <a:buChar char="➢"/>
              <a:defRPr/>
            </a:lvl9pPr>
          </a:lstStyle>
          <a:p>
            <a:endParaRPr dirty="0"/>
          </a:p>
        </p:txBody>
      </p:sp>
    </p:spTree>
    <p:extLst>
      <p:ext uri="{BB962C8B-B14F-4D97-AF65-F5344CB8AC3E}">
        <p14:creationId xmlns:p14="http://schemas.microsoft.com/office/powerpoint/2010/main" val="498058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667000" y="-152400"/>
            <a:ext cx="6477000" cy="1524000"/>
          </a:xfrm>
        </p:spPr>
        <p:txBody>
          <a:bodyPr/>
          <a:lstStyle/>
          <a:p>
            <a:r>
              <a:rPr lang="en-US" dirty="0"/>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29/1/2019</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Tree>
    <p:extLst>
      <p:ext uri="{BB962C8B-B14F-4D97-AF65-F5344CB8AC3E}">
        <p14:creationId xmlns:p14="http://schemas.microsoft.com/office/powerpoint/2010/main" val="379950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eaLnBrk="1" hangingPunct="1"/>
            <a:fld id="{75CF857B-CAD1-4A96-BA4D-C48777B548A4}" type="datetimeFigureOut">
              <a:rPr lang="en-US" smtClean="0">
                <a:solidFill>
                  <a:srgbClr val="000000"/>
                </a:solidFill>
                <a:cs typeface="Arial" charset="0"/>
              </a:rPr>
              <a:pPr eaLnBrk="1" hangingPunct="1"/>
              <a:t>1/29/2019</a:t>
            </a:fld>
            <a:endParaRPr lang="en-US">
              <a:solidFill>
                <a:srgbClr val="000000"/>
              </a:solidFill>
              <a:cs typeface="Arial" charset="0"/>
            </a:endParaRPr>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eaLnBrk="1" hangingPunct="1"/>
            <a:endParaRPr lang="en-US">
              <a:solidFill>
                <a:srgbClr val="000000"/>
              </a:solidFill>
              <a:cs typeface="Arial" charset="0"/>
            </a:endParaRPr>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eaLnBrk="1" hangingPunct="1"/>
            <a:fld id="{73D94622-6FE5-458B-AF9F-7540B354A4A1}" type="slidenum">
              <a:rPr lang="en-US" smtClean="0">
                <a:solidFill>
                  <a:srgbClr val="000000"/>
                </a:solidFill>
                <a:cs typeface="Arial" charset="0"/>
              </a:rPr>
              <a:pPr eaLnBrk="1" hangingPunct="1"/>
              <a:t>‹#›</a:t>
            </a:fld>
            <a:endParaRPr lang="en-US">
              <a:solidFill>
                <a:srgbClr val="000000"/>
              </a:solidFill>
              <a:cs typeface="Arial" charset="0"/>
            </a:endParaRPr>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hyperlink" Target="http://neomam.com/blog/author/Danny/"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6.xml"/><Relationship Id="rId7" Type="http://schemas.openxmlformats.org/officeDocument/2006/relationships/slide" Target="slide46.xml"/><Relationship Id="rId12"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slide" Target="slide15.xml"/><Relationship Id="rId5" Type="http://schemas.openxmlformats.org/officeDocument/2006/relationships/slide" Target="slide28.xml"/><Relationship Id="rId10" Type="http://schemas.openxmlformats.org/officeDocument/2006/relationships/image" Target="../media/image6.jpg"/><Relationship Id="rId4" Type="http://schemas.openxmlformats.org/officeDocument/2006/relationships/image" Target="../media/image2.jpeg"/><Relationship Id="rId9" Type="http://schemas.openxmlformats.org/officeDocument/2006/relationships/slide" Target="slide2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www.un.org/sustainabledevelopment/water-and-sanitation/"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6.xml"/><Relationship Id="rId7" Type="http://schemas.openxmlformats.org/officeDocument/2006/relationships/slide" Target="slide46.xml"/><Relationship Id="rId12"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slide" Target="slide15.xml"/><Relationship Id="rId5" Type="http://schemas.openxmlformats.org/officeDocument/2006/relationships/slide" Target="slide28.xml"/><Relationship Id="rId10" Type="http://schemas.openxmlformats.org/officeDocument/2006/relationships/image" Target="../media/image6.jpg"/><Relationship Id="rId4" Type="http://schemas.openxmlformats.org/officeDocument/2006/relationships/image" Target="../media/image2.jpeg"/><Relationship Id="rId9" Type="http://schemas.openxmlformats.org/officeDocument/2006/relationships/slide" Target="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texas-slab-leak-repair.com/water_leak"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6.jpg"/></Relationships>
</file>

<file path=ppt/slides/_rels/slide26.xml.rels><?xml version="1.0" encoding="UTF-8" standalone="yes"?>
<Relationships xmlns="http://schemas.openxmlformats.org/package/2006/relationships"><Relationship Id="rId3" Type="http://schemas.openxmlformats.org/officeDocument/2006/relationships/hyperlink" Target="http://www.egr.msu.edu/~fultras-web/images/applications/gui/PressureWaveform.png"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6.xml"/><Relationship Id="rId7" Type="http://schemas.openxmlformats.org/officeDocument/2006/relationships/slide" Target="slide46.xml"/><Relationship Id="rId12"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slide" Target="slide15.xml"/><Relationship Id="rId5" Type="http://schemas.openxmlformats.org/officeDocument/2006/relationships/slide" Target="slide28.xml"/><Relationship Id="rId10" Type="http://schemas.openxmlformats.org/officeDocument/2006/relationships/image" Target="../media/image6.jpg"/><Relationship Id="rId4" Type="http://schemas.openxmlformats.org/officeDocument/2006/relationships/image" Target="../media/image2.jpeg"/><Relationship Id="rId9" Type="http://schemas.openxmlformats.org/officeDocument/2006/relationships/slide" Target="slide21.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25.png"/><Relationship Id="rId4" Type="http://schemas.openxmlformats.org/officeDocument/2006/relationships/hyperlink" Target="http://www.industry.siemens.com/Water/en/markets/p_02.htm"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jpeg"/><Relationship Id="rId7" Type="http://schemas.openxmlformats.org/officeDocument/2006/relationships/image" Target="../media/image36.jpeg"/><Relationship Id="rId12"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5.jpeg"/><Relationship Id="rId11" Type="http://schemas.openxmlformats.org/officeDocument/2006/relationships/image" Target="../media/image40.png"/><Relationship Id="rId5" Type="http://schemas.openxmlformats.org/officeDocument/2006/relationships/image" Target="../media/image34.jpeg"/><Relationship Id="rId10" Type="http://schemas.openxmlformats.org/officeDocument/2006/relationships/image" Target="../media/image39.jpeg"/><Relationship Id="rId4" Type="http://schemas.openxmlformats.org/officeDocument/2006/relationships/image" Target="../media/image33.jpeg"/><Relationship Id="rId9" Type="http://schemas.openxmlformats.org/officeDocument/2006/relationships/image" Target="../media/image38.jpeg"/></Relationships>
</file>

<file path=ppt/slides/_rels/slide4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6.xml"/><Relationship Id="rId7" Type="http://schemas.openxmlformats.org/officeDocument/2006/relationships/slide" Target="slide46.xml"/><Relationship Id="rId12"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slide" Target="slide15.xml"/><Relationship Id="rId5" Type="http://schemas.openxmlformats.org/officeDocument/2006/relationships/slide" Target="slide28.xml"/><Relationship Id="rId10" Type="http://schemas.openxmlformats.org/officeDocument/2006/relationships/image" Target="../media/image6.jpg"/><Relationship Id="rId4" Type="http://schemas.openxmlformats.org/officeDocument/2006/relationships/image" Target="../media/image2.jpeg"/><Relationship Id="rId9" Type="http://schemas.openxmlformats.org/officeDocument/2006/relationships/slide" Target="slide2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slideLayout" Target="../slideLayouts/slideLayout9.xml"/><Relationship Id="rId7" Type="http://schemas.openxmlformats.org/officeDocument/2006/relationships/image" Target="../media/image44.pn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43.png"/><Relationship Id="rId5" Type="http://schemas.openxmlformats.org/officeDocument/2006/relationships/image" Target="../media/image42.jpeg"/><Relationship Id="rId4" Type="http://schemas.openxmlformats.org/officeDocument/2006/relationships/notesSlide" Target="../notesSlides/notesSlide3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6.xml"/><Relationship Id="rId7" Type="http://schemas.openxmlformats.org/officeDocument/2006/relationships/slide" Target="slide46.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image" Target="../media/image6.jpg"/><Relationship Id="rId5" Type="http://schemas.openxmlformats.org/officeDocument/2006/relationships/slide" Target="slide28.xml"/><Relationship Id="rId10" Type="http://schemas.openxmlformats.org/officeDocument/2006/relationships/slide" Target="slide21.xml"/><Relationship Id="rId4" Type="http://schemas.openxmlformats.org/officeDocument/2006/relationships/image" Target="../media/image2.jpeg"/><Relationship Id="rId9"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png"/><Relationship Id="rId7" Type="http://schemas.microsoft.com/office/2007/relationships/hdphoto" Target="../media/hdphoto1.wdp"/><Relationship Id="rId2" Type="http://schemas.openxmlformats.org/officeDocument/2006/relationships/image" Target="../media/image46.jpeg"/><Relationship Id="rId1" Type="http://schemas.openxmlformats.org/officeDocument/2006/relationships/slideLayout" Target="../slideLayouts/slideLayout6.xml"/><Relationship Id="rId6" Type="http://schemas.openxmlformats.org/officeDocument/2006/relationships/image" Target="../media/image50.png"/><Relationship Id="rId11" Type="http://schemas.openxmlformats.org/officeDocument/2006/relationships/image" Target="../media/image54.png"/><Relationship Id="rId5" Type="http://schemas.openxmlformats.org/officeDocument/2006/relationships/image" Target="../media/image49.wmf"/><Relationship Id="rId10" Type="http://schemas.openxmlformats.org/officeDocument/2006/relationships/image" Target="../media/image53.png"/><Relationship Id="rId4" Type="http://schemas.openxmlformats.org/officeDocument/2006/relationships/image" Target="../media/image48.png"/><Relationship Id="rId9" Type="http://schemas.openxmlformats.org/officeDocument/2006/relationships/image" Target="../media/image52.jpe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6.xml"/><Relationship Id="rId7" Type="http://schemas.openxmlformats.org/officeDocument/2006/relationships/slide" Target="slide46.xml"/><Relationship Id="rId12"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slide" Target="slide21.xml"/><Relationship Id="rId5" Type="http://schemas.openxmlformats.org/officeDocument/2006/relationships/slide" Target="slide28.xml"/><Relationship Id="rId10" Type="http://schemas.openxmlformats.org/officeDocument/2006/relationships/image" Target="../media/image5.png"/><Relationship Id="rId4" Type="http://schemas.openxmlformats.org/officeDocument/2006/relationships/image" Target="../media/image2.jpeg"/><Relationship Id="rId9" Type="http://schemas.openxmlformats.org/officeDocument/2006/relationships/slide" Target="slide15.xml"/></Relationships>
</file>

<file path=ppt/slides/_rels/slide7.xml.rels><?xml version="1.0" encoding="UTF-8" standalone="yes"?>
<Relationships xmlns="http://schemas.openxmlformats.org/package/2006/relationships"><Relationship Id="rId3" Type="http://schemas.openxmlformats.org/officeDocument/2006/relationships/hyperlink" Target="https://www.ircwash.org/blog/third-glass-three-quarters-full?utm_source=Amplify&amp;utm_campaign=5c4000cc1e-Amplify_Aug_2017&amp;utm_medium=email&amp;utm_term=0_d60e6862b4-5c4000cc1e-48437621"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5" name="Picture 7"/>
          <p:cNvPicPr>
            <a:picLocks noChangeAspect="1" noChangeArrowheads="1"/>
          </p:cNvPicPr>
          <p:nvPr/>
        </p:nvPicPr>
        <p:blipFill>
          <a:blip r:embed="rId3" cstate="print"/>
          <a:srcRect/>
          <a:stretch>
            <a:fillRect/>
          </a:stretch>
        </p:blipFill>
        <p:spPr bwMode="auto">
          <a:xfrm>
            <a:off x="0" y="-1588"/>
            <a:ext cx="9144000" cy="6861176"/>
          </a:xfrm>
          <a:prstGeom prst="rect">
            <a:avLst/>
          </a:prstGeom>
          <a:noFill/>
        </p:spPr>
      </p:pic>
      <p:sp>
        <p:nvSpPr>
          <p:cNvPr id="2051" name="Rectangle 3"/>
          <p:cNvSpPr>
            <a:spLocks noGrp="1" noChangeArrowheads="1"/>
          </p:cNvSpPr>
          <p:nvPr>
            <p:ph type="subTitle" idx="1"/>
          </p:nvPr>
        </p:nvSpPr>
        <p:spPr>
          <a:xfrm rot="21360000">
            <a:off x="2003806" y="2039237"/>
            <a:ext cx="6995039" cy="603250"/>
          </a:xfrm>
          <a:noFill/>
          <a:effectLst>
            <a:outerShdw dist="35921" dir="2700000" algn="ctr" rotWithShape="0">
              <a:schemeClr val="bg1"/>
            </a:outerShdw>
          </a:effectLst>
        </p:spPr>
        <p:txBody>
          <a:bodyPr/>
          <a:lstStyle/>
          <a:p>
            <a:r>
              <a:rPr lang="en-US" dirty="0"/>
              <a:t>Sustainable               Development Goals</a:t>
            </a:r>
          </a:p>
        </p:txBody>
      </p:sp>
      <p:sp>
        <p:nvSpPr>
          <p:cNvPr id="2050" name="Rectangle 2"/>
          <p:cNvSpPr>
            <a:spLocks noGrp="1" noChangeArrowheads="1"/>
          </p:cNvSpPr>
          <p:nvPr>
            <p:ph type="ctrTitle" sz="quarter"/>
          </p:nvPr>
        </p:nvSpPr>
        <p:spPr>
          <a:xfrm rot="21360000">
            <a:off x="1025525" y="1046163"/>
            <a:ext cx="7772400" cy="1143000"/>
          </a:xfrm>
          <a:noFill/>
          <a:ln/>
          <a:effectLst>
            <a:outerShdw dist="31431" dir="2700000" algn="ctr" rotWithShape="0">
              <a:schemeClr val="bg1"/>
            </a:outerShdw>
          </a:effectLst>
        </p:spPr>
        <p:txBody>
          <a:bodyPr/>
          <a:lstStyle/>
          <a:p>
            <a:r>
              <a:rPr lang="en-US" dirty="0"/>
              <a:t>The State of the Planet</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3857" b="46278"/>
          <a:stretch/>
        </p:blipFill>
        <p:spPr bwMode="auto">
          <a:xfrm>
            <a:off x="0" y="1495098"/>
            <a:ext cx="2743200" cy="236608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pPr algn="l"/>
            <a:r>
              <a:rPr lang="en-US" dirty="0"/>
              <a:t>Safe Tap Water According to the CDC</a:t>
            </a:r>
          </a:p>
        </p:txBody>
      </p:sp>
      <p:pic>
        <p:nvPicPr>
          <p:cNvPr id="13314"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6271" b="20850"/>
          <a:stretch/>
        </p:blipFill>
        <p:spPr bwMode="auto">
          <a:xfrm>
            <a:off x="0" y="3768948"/>
            <a:ext cx="2743200" cy="30890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861" b="76712"/>
          <a:stretch/>
        </p:blipFill>
        <p:spPr bwMode="auto">
          <a:xfrm>
            <a:off x="3203028" y="4117331"/>
            <a:ext cx="2743200" cy="27406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3247" b="66888"/>
          <a:stretch/>
        </p:blipFill>
        <p:spPr bwMode="auto">
          <a:xfrm>
            <a:off x="6400800" y="1512968"/>
            <a:ext cx="2743200" cy="236608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2747" b="57857"/>
          <a:stretch/>
        </p:blipFill>
        <p:spPr bwMode="auto">
          <a:xfrm>
            <a:off x="3163614" y="1861454"/>
            <a:ext cx="2743200" cy="225334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3263" b="34163"/>
          <a:stretch/>
        </p:blipFill>
        <p:spPr bwMode="auto">
          <a:xfrm>
            <a:off x="6385034" y="3860657"/>
            <a:ext cx="2743200" cy="301573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0758" b="88322"/>
          <a:stretch/>
        </p:blipFill>
        <p:spPr bwMode="auto">
          <a:xfrm>
            <a:off x="3163614" y="1534511"/>
            <a:ext cx="2743200" cy="22071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148919" y="733180"/>
            <a:ext cx="5031868" cy="707886"/>
          </a:xfrm>
          <a:prstGeom prst="rect">
            <a:avLst/>
          </a:prstGeom>
        </p:spPr>
        <p:txBody>
          <a:bodyPr wrap="square">
            <a:spAutoFit/>
          </a:bodyPr>
          <a:lstStyle/>
          <a:p>
            <a:pPr algn="r"/>
            <a:r>
              <a:rPr lang="en-US" sz="2000" dirty="0"/>
              <a:t>A Traveler's Guide to Tap Water</a:t>
            </a:r>
          </a:p>
          <a:p>
            <a:pPr algn="r"/>
            <a:r>
              <a:rPr lang="en-US" sz="2000" dirty="0"/>
              <a:t>September 10, 2014 by </a:t>
            </a:r>
            <a:r>
              <a:rPr lang="en-US" sz="2000" dirty="0">
                <a:hlinkClick r:id="rId4"/>
              </a:rPr>
              <a:t>Danny Ashton</a:t>
            </a:r>
            <a:r>
              <a:rPr lang="en-US" sz="2000" dirty="0"/>
              <a:t> </a:t>
            </a:r>
          </a:p>
        </p:txBody>
      </p:sp>
    </p:spTree>
    <p:extLst>
      <p:ext uri="{BB962C8B-B14F-4D97-AF65-F5344CB8AC3E}">
        <p14:creationId xmlns:p14="http://schemas.microsoft.com/office/powerpoint/2010/main" val="220484158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problems are we solving?</a:t>
            </a:r>
            <a:endParaRPr lang="en-US" dirty="0"/>
          </a:p>
        </p:txBody>
      </p:sp>
      <p:sp>
        <p:nvSpPr>
          <p:cNvPr id="3" name="Content Placeholder 2"/>
          <p:cNvSpPr>
            <a:spLocks noGrp="1"/>
          </p:cNvSpPr>
          <p:nvPr>
            <p:ph idx="1"/>
          </p:nvPr>
        </p:nvSpPr>
        <p:spPr/>
        <p:txBody>
          <a:bodyPr/>
          <a:lstStyle/>
          <a:p>
            <a:r>
              <a:rPr lang="en-US" dirty="0" smtClean="0"/>
              <a:t>Majority World problems?</a:t>
            </a:r>
          </a:p>
          <a:p>
            <a:pPr lvl="1"/>
            <a:r>
              <a:rPr lang="en-US" dirty="0" smtClean="0"/>
              <a:t>The world lacking basic infrastructure (includes parts of Tompkins county)</a:t>
            </a:r>
          </a:p>
          <a:p>
            <a:r>
              <a:rPr lang="en-US" dirty="0" smtClean="0"/>
              <a:t>Minority World problems?</a:t>
            </a:r>
          </a:p>
          <a:p>
            <a:pPr lvl="1"/>
            <a:r>
              <a:rPr lang="en-US" dirty="0" smtClean="0"/>
              <a:t>The world focused on self driving cars, smart cities, and Amazon Prime</a:t>
            </a:r>
            <a:endParaRPr lang="en-US" dirty="0"/>
          </a:p>
          <a:p>
            <a:r>
              <a:rPr lang="en-US" dirty="0" smtClean="0"/>
              <a:t>A modest proposal: I will focus most of my creative energies on solving problems for the Majority World.</a:t>
            </a:r>
          </a:p>
        </p:txBody>
      </p:sp>
    </p:spTree>
    <p:extLst>
      <p:ext uri="{BB962C8B-B14F-4D97-AF65-F5344CB8AC3E}">
        <p14:creationId xmlns:p14="http://schemas.microsoft.com/office/powerpoint/2010/main" val="32532303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r>
              <a:rPr lang="en-US" sz="4000" dirty="0"/>
              <a:t>Honduras Stats as of 2015</a:t>
            </a:r>
            <a:br>
              <a:rPr lang="en-US" sz="4000" dirty="0"/>
            </a:br>
            <a:r>
              <a:rPr lang="en-US" sz="4000" dirty="0"/>
              <a:t>(from WHO)</a:t>
            </a:r>
          </a:p>
        </p:txBody>
      </p:sp>
      <p:sp>
        <p:nvSpPr>
          <p:cNvPr id="143363" name="Rectangle 3"/>
          <p:cNvSpPr>
            <a:spLocks noGrp="1" noChangeArrowheads="1"/>
          </p:cNvSpPr>
          <p:nvPr>
            <p:ph idx="1"/>
          </p:nvPr>
        </p:nvSpPr>
        <p:spPr/>
        <p:txBody>
          <a:bodyPr/>
          <a:lstStyle/>
          <a:p>
            <a:pPr>
              <a:lnSpc>
                <a:spcPct val="90000"/>
              </a:lnSpc>
            </a:pPr>
            <a:r>
              <a:rPr lang="en-US" sz="2800" dirty="0"/>
              <a:t>Population with sustainable access to an improved water source </a:t>
            </a:r>
          </a:p>
          <a:p>
            <a:pPr lvl="1">
              <a:lnSpc>
                <a:spcPct val="90000"/>
              </a:lnSpc>
            </a:pPr>
            <a:r>
              <a:rPr lang="en-US" sz="2400" dirty="0"/>
              <a:t>Urban – 97.4%</a:t>
            </a:r>
          </a:p>
          <a:p>
            <a:pPr lvl="1">
              <a:lnSpc>
                <a:spcPct val="90000"/>
              </a:lnSpc>
            </a:pPr>
            <a:r>
              <a:rPr lang="en-US" sz="2400" dirty="0"/>
              <a:t>Rural – 83.8%</a:t>
            </a:r>
          </a:p>
        </p:txBody>
      </p:sp>
      <p:pic>
        <p:nvPicPr>
          <p:cNvPr id="143364" name="Picture 4" descr="Siguatepece (14)"/>
          <p:cNvPicPr>
            <a:picLocks noChangeAspect="1" noChangeArrowheads="1"/>
          </p:cNvPicPr>
          <p:nvPr/>
        </p:nvPicPr>
        <p:blipFill>
          <a:blip r:embed="rId3" cstate="print"/>
          <a:srcRect/>
          <a:stretch>
            <a:fillRect/>
          </a:stretch>
        </p:blipFill>
        <p:spPr bwMode="auto">
          <a:xfrm>
            <a:off x="9296400" y="2667000"/>
            <a:ext cx="2743200" cy="3657600"/>
          </a:xfrm>
          <a:prstGeom prst="rect">
            <a:avLst/>
          </a:prstGeom>
          <a:noFill/>
        </p:spPr>
      </p:pic>
      <p:pic>
        <p:nvPicPr>
          <p:cNvPr id="143365" name="Picture 5" descr="La34 turbidity"/>
          <p:cNvPicPr>
            <a:picLocks noChangeAspect="1" noChangeArrowheads="1"/>
          </p:cNvPicPr>
          <p:nvPr/>
        </p:nvPicPr>
        <p:blipFill>
          <a:blip r:embed="rId4" cstate="print"/>
          <a:srcRect/>
          <a:stretch>
            <a:fillRect/>
          </a:stretch>
        </p:blipFill>
        <p:spPr bwMode="auto">
          <a:xfrm>
            <a:off x="9601200" y="-1143000"/>
            <a:ext cx="2743200" cy="3657600"/>
          </a:xfrm>
          <a:prstGeom prst="rect">
            <a:avLst/>
          </a:prstGeom>
          <a:noFill/>
        </p:spPr>
      </p:pic>
      <p:grpSp>
        <p:nvGrpSpPr>
          <p:cNvPr id="143366" name="Group 6"/>
          <p:cNvGrpSpPr>
            <a:grpSpLocks/>
          </p:cNvGrpSpPr>
          <p:nvPr/>
        </p:nvGrpSpPr>
        <p:grpSpPr bwMode="auto">
          <a:xfrm>
            <a:off x="6994978" y="1623656"/>
            <a:ext cx="1516063" cy="1417638"/>
            <a:chOff x="4454" y="912"/>
            <a:chExt cx="955" cy="893"/>
          </a:xfrm>
        </p:grpSpPr>
        <p:sp>
          <p:nvSpPr>
            <p:cNvPr id="143367" name="AutoShape 7"/>
            <p:cNvSpPr>
              <a:spLocks noChangeArrowheads="1"/>
            </p:cNvSpPr>
            <p:nvPr/>
          </p:nvSpPr>
          <p:spPr bwMode="auto">
            <a:xfrm>
              <a:off x="4454" y="912"/>
              <a:ext cx="955" cy="288"/>
            </a:xfrm>
            <a:prstGeom prst="roundRect">
              <a:avLst>
                <a:gd name="adj" fmla="val 16667"/>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143368" name="Line 8"/>
            <p:cNvSpPr>
              <a:spLocks noChangeShapeType="1"/>
            </p:cNvSpPr>
            <p:nvPr/>
          </p:nvSpPr>
          <p:spPr bwMode="auto">
            <a:xfrm flipH="1">
              <a:off x="4987" y="1192"/>
              <a:ext cx="157" cy="613"/>
            </a:xfrm>
            <a:prstGeom prst="line">
              <a:avLst/>
            </a:prstGeom>
            <a:noFill/>
            <a:ln w="57150">
              <a:solidFill>
                <a:schemeClr val="folHlink"/>
              </a:solidFill>
              <a:round/>
              <a:headEnd type="none" w="lg" len="med"/>
              <a:tailEnd type="triangle" w="lg" len="med"/>
            </a:ln>
            <a:effectLst/>
          </p:spPr>
          <p:txBody>
            <a:bodyPr anchor="ctr">
              <a:spAutoFit/>
            </a:bodyPr>
            <a:lstStyle/>
            <a:p>
              <a:endParaRPr lang="en-US"/>
            </a:p>
          </p:txBody>
        </p:sp>
      </p:grpSp>
      <p:sp>
        <p:nvSpPr>
          <p:cNvPr id="9" name="Oval 8">
            <a:extLst>
              <a:ext uri="{FF2B5EF4-FFF2-40B4-BE49-F238E27FC236}">
                <a16:creationId xmlns:a16="http://schemas.microsoft.com/office/drawing/2014/main" id="{90661922-F76A-44BA-B701-7324DB1987CB}"/>
              </a:ext>
            </a:extLst>
          </p:cNvPr>
          <p:cNvSpPr/>
          <p:nvPr/>
        </p:nvSpPr>
        <p:spPr bwMode="auto">
          <a:xfrm>
            <a:off x="8065332" y="36612"/>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1</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36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3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nodeType="clickEffect">
                                  <p:stCondLst>
                                    <p:cond delay="0"/>
                                  </p:stCondLst>
                                  <p:childTnLst>
                                    <p:animMotion origin="layout" path="M 0 2.50694E-6 L -0.425 0.56614 " pathEditMode="relative" rAng="0" ptsTypes="AA">
                                      <p:cBhvr>
                                        <p:cTn id="14" dur="500" fill="hold"/>
                                        <p:tgtEl>
                                          <p:spTgt spid="143365"/>
                                        </p:tgtEl>
                                        <p:attrNameLst>
                                          <p:attrName>ppt_x</p:attrName>
                                          <p:attrName>ppt_y</p:attrName>
                                        </p:attrNameLst>
                                      </p:cBhvr>
                                      <p:rCtr x="-213" y="283"/>
                                    </p:animMotion>
                                  </p:childTnLst>
                                </p:cTn>
                              </p:par>
                              <p:par>
                                <p:cTn id="15" presetID="22" presetClass="entr" presetSubtype="1" fill="hold" nodeType="withEffect">
                                  <p:stCondLst>
                                    <p:cond delay="500"/>
                                  </p:stCondLst>
                                  <p:childTnLst>
                                    <p:set>
                                      <p:cBhvr>
                                        <p:cTn id="16" dur="1" fill="hold">
                                          <p:stCondLst>
                                            <p:cond delay="0"/>
                                          </p:stCondLst>
                                        </p:cTn>
                                        <p:tgtEl>
                                          <p:spTgt spid="143366"/>
                                        </p:tgtEl>
                                        <p:attrNameLst>
                                          <p:attrName>style.visibility</p:attrName>
                                        </p:attrNameLst>
                                      </p:cBhvr>
                                      <p:to>
                                        <p:strVal val="visible"/>
                                      </p:to>
                                    </p:set>
                                    <p:animEffect transition="in" filter="wipe(up)">
                                      <p:cBhvr>
                                        <p:cTn id="17" dur="500"/>
                                        <p:tgtEl>
                                          <p:spTgt spid="14336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143365"/>
                                        </p:tgtEl>
                                        <p:attrNameLst>
                                          <p:attrName>style.visibility</p:attrName>
                                        </p:attrNameLst>
                                      </p:cBhvr>
                                      <p:to>
                                        <p:strVal val="hidden"/>
                                      </p:to>
                                    </p:set>
                                  </p:childTnLst>
                                </p:cTn>
                              </p:par>
                              <p:par>
                                <p:cTn id="22" presetID="35" presetClass="path" presetSubtype="0" accel="50000" decel="50000" fill="hold" nodeType="withEffect">
                                  <p:stCondLst>
                                    <p:cond delay="0"/>
                                  </p:stCondLst>
                                  <p:childTnLst>
                                    <p:animMotion origin="layout" path="M 3.33333E-6 8.78816E-7 L -0.39167 8.78816E-7 " pathEditMode="relative" rAng="0" ptsTypes="AA">
                                      <p:cBhvr>
                                        <p:cTn id="23" dur="500" fill="hold"/>
                                        <p:tgtEl>
                                          <p:spTgt spid="143364"/>
                                        </p:tgtEl>
                                        <p:attrNameLst>
                                          <p:attrName>ppt_x</p:attrName>
                                          <p:attrName>ppt_y</p:attrName>
                                        </p:attrNameLst>
                                      </p:cBhvr>
                                      <p:rCtr x="-19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Cost vs required personal effort: Current paradigm myth!</a:t>
            </a:r>
            <a:endParaRPr lang="en-US" dirty="0"/>
          </a:p>
        </p:txBody>
      </p:sp>
      <p:cxnSp>
        <p:nvCxnSpPr>
          <p:cNvPr id="4" name="Straight Arrow Connector 3"/>
          <p:cNvCxnSpPr/>
          <p:nvPr/>
        </p:nvCxnSpPr>
        <p:spPr>
          <a:xfrm flipV="1">
            <a:off x="1317171" y="1992086"/>
            <a:ext cx="0" cy="338545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1295399" y="5377543"/>
            <a:ext cx="7097486" cy="544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rot="16200000">
            <a:off x="-366064" y="3291871"/>
            <a:ext cx="2298258" cy="523220"/>
          </a:xfrm>
          <a:prstGeom prst="rect">
            <a:avLst/>
          </a:prstGeom>
          <a:noFill/>
        </p:spPr>
        <p:txBody>
          <a:bodyPr wrap="none" rtlCol="0">
            <a:spAutoFit/>
          </a:bodyPr>
          <a:lstStyle/>
          <a:p>
            <a:r>
              <a:rPr lang="en-US" dirty="0" smtClean="0"/>
              <a:t>Per-capita cost</a:t>
            </a:r>
            <a:endParaRPr lang="en-US" dirty="0"/>
          </a:p>
        </p:txBody>
      </p:sp>
      <p:sp>
        <p:nvSpPr>
          <p:cNvPr id="8" name="TextBox 7"/>
          <p:cNvSpPr txBox="1"/>
          <p:nvPr/>
        </p:nvSpPr>
        <p:spPr>
          <a:xfrm>
            <a:off x="2068286" y="5595257"/>
            <a:ext cx="5782289" cy="523220"/>
          </a:xfrm>
          <a:prstGeom prst="rect">
            <a:avLst/>
          </a:prstGeom>
          <a:noFill/>
        </p:spPr>
        <p:txBody>
          <a:bodyPr wrap="none" rtlCol="0">
            <a:spAutoFit/>
          </a:bodyPr>
          <a:lstStyle/>
          <a:p>
            <a:r>
              <a:rPr lang="en-US" dirty="0" smtClean="0"/>
              <a:t>Personal (or household) effort required</a:t>
            </a:r>
            <a:endParaRPr lang="en-US" dirty="0"/>
          </a:p>
        </p:txBody>
      </p:sp>
      <p:sp>
        <p:nvSpPr>
          <p:cNvPr id="9" name="TextBox 8"/>
          <p:cNvSpPr txBox="1"/>
          <p:nvPr/>
        </p:nvSpPr>
        <p:spPr>
          <a:xfrm>
            <a:off x="1491343" y="1447801"/>
            <a:ext cx="1937657" cy="707886"/>
          </a:xfrm>
          <a:prstGeom prst="rect">
            <a:avLst/>
          </a:prstGeom>
          <a:noFill/>
        </p:spPr>
        <p:txBody>
          <a:bodyPr wrap="square" rtlCol="0">
            <a:spAutoFit/>
          </a:bodyPr>
          <a:lstStyle/>
          <a:p>
            <a:pPr algn="ctr"/>
            <a:r>
              <a:rPr lang="en-US" sz="2000" dirty="0" smtClean="0"/>
              <a:t>Centralized water treatment</a:t>
            </a:r>
            <a:endParaRPr lang="en-US" sz="2000" dirty="0"/>
          </a:p>
        </p:txBody>
      </p:sp>
      <p:sp>
        <p:nvSpPr>
          <p:cNvPr id="10" name="TextBox 9"/>
          <p:cNvSpPr txBox="1"/>
          <p:nvPr/>
        </p:nvSpPr>
        <p:spPr>
          <a:xfrm>
            <a:off x="3259790" y="1815700"/>
            <a:ext cx="1350183" cy="707886"/>
          </a:xfrm>
          <a:prstGeom prst="rect">
            <a:avLst/>
          </a:prstGeom>
          <a:noFill/>
        </p:spPr>
        <p:txBody>
          <a:bodyPr wrap="square" rtlCol="0">
            <a:spAutoFit/>
          </a:bodyPr>
          <a:lstStyle/>
          <a:p>
            <a:pPr algn="ctr"/>
            <a:r>
              <a:rPr lang="en-US" sz="2000" dirty="0" smtClean="0"/>
              <a:t>Vended water</a:t>
            </a:r>
            <a:endParaRPr lang="en-US" sz="2000" dirty="0"/>
          </a:p>
        </p:txBody>
      </p:sp>
      <p:sp>
        <p:nvSpPr>
          <p:cNvPr id="11" name="TextBox 10"/>
          <p:cNvSpPr txBox="1"/>
          <p:nvPr/>
        </p:nvSpPr>
        <p:spPr>
          <a:xfrm>
            <a:off x="4414967" y="2332930"/>
            <a:ext cx="1350183" cy="707886"/>
          </a:xfrm>
          <a:prstGeom prst="rect">
            <a:avLst/>
          </a:prstGeom>
          <a:noFill/>
        </p:spPr>
        <p:txBody>
          <a:bodyPr wrap="square" rtlCol="0">
            <a:spAutoFit/>
          </a:bodyPr>
          <a:lstStyle/>
          <a:p>
            <a:pPr algn="ctr"/>
            <a:r>
              <a:rPr lang="en-US" sz="2000" dirty="0" smtClean="0"/>
              <a:t>Ceramic filters</a:t>
            </a:r>
            <a:endParaRPr lang="en-US" sz="2000" dirty="0"/>
          </a:p>
        </p:txBody>
      </p:sp>
      <p:sp>
        <p:nvSpPr>
          <p:cNvPr id="12" name="TextBox 11"/>
          <p:cNvSpPr txBox="1"/>
          <p:nvPr/>
        </p:nvSpPr>
        <p:spPr>
          <a:xfrm>
            <a:off x="5634521" y="3205943"/>
            <a:ext cx="952504" cy="400110"/>
          </a:xfrm>
          <a:prstGeom prst="rect">
            <a:avLst/>
          </a:prstGeom>
          <a:noFill/>
        </p:spPr>
        <p:txBody>
          <a:bodyPr wrap="none" rtlCol="0">
            <a:spAutoFit/>
          </a:bodyPr>
          <a:lstStyle/>
          <a:p>
            <a:pPr algn="ctr"/>
            <a:r>
              <a:rPr lang="en-US" sz="2000" dirty="0" smtClean="0"/>
              <a:t>Boiling</a:t>
            </a:r>
            <a:endParaRPr lang="en-US" sz="2000" dirty="0"/>
          </a:p>
        </p:txBody>
      </p:sp>
      <p:sp>
        <p:nvSpPr>
          <p:cNvPr id="13" name="TextBox 12"/>
          <p:cNvSpPr txBox="1"/>
          <p:nvPr/>
        </p:nvSpPr>
        <p:spPr>
          <a:xfrm>
            <a:off x="6509049" y="3799546"/>
            <a:ext cx="1470180" cy="707886"/>
          </a:xfrm>
          <a:prstGeom prst="rect">
            <a:avLst/>
          </a:prstGeom>
          <a:noFill/>
        </p:spPr>
        <p:txBody>
          <a:bodyPr wrap="square" rtlCol="0">
            <a:spAutoFit/>
          </a:bodyPr>
          <a:lstStyle/>
          <a:p>
            <a:pPr algn="ctr"/>
            <a:r>
              <a:rPr lang="en-US" sz="2000" dirty="0" smtClean="0"/>
              <a:t>POU chlorination</a:t>
            </a:r>
            <a:endParaRPr lang="en-US" sz="2000" dirty="0"/>
          </a:p>
        </p:txBody>
      </p:sp>
      <p:sp>
        <p:nvSpPr>
          <p:cNvPr id="14" name="TextBox 13"/>
          <p:cNvSpPr txBox="1"/>
          <p:nvPr/>
        </p:nvSpPr>
        <p:spPr>
          <a:xfrm>
            <a:off x="7347857" y="4451785"/>
            <a:ext cx="1645900" cy="707886"/>
          </a:xfrm>
          <a:prstGeom prst="rect">
            <a:avLst/>
          </a:prstGeom>
          <a:noFill/>
        </p:spPr>
        <p:txBody>
          <a:bodyPr wrap="square" rtlCol="0">
            <a:spAutoFit/>
          </a:bodyPr>
          <a:lstStyle/>
          <a:p>
            <a:pPr algn="ctr"/>
            <a:r>
              <a:rPr lang="en-US" sz="2000" dirty="0" smtClean="0"/>
              <a:t>Solar Disinfection</a:t>
            </a:r>
            <a:endParaRPr lang="en-US" sz="2000" dirty="0"/>
          </a:p>
        </p:txBody>
      </p:sp>
      <p:sp>
        <p:nvSpPr>
          <p:cNvPr id="15" name="TextBox 14"/>
          <p:cNvSpPr txBox="1"/>
          <p:nvPr/>
        </p:nvSpPr>
        <p:spPr>
          <a:xfrm>
            <a:off x="1960465" y="3553481"/>
            <a:ext cx="3635829" cy="1384995"/>
          </a:xfrm>
          <a:prstGeom prst="rect">
            <a:avLst/>
          </a:prstGeom>
          <a:noFill/>
        </p:spPr>
        <p:txBody>
          <a:bodyPr wrap="square" rtlCol="0">
            <a:spAutoFit/>
          </a:bodyPr>
          <a:lstStyle/>
          <a:p>
            <a:r>
              <a:rPr lang="en-US" dirty="0" smtClean="0"/>
              <a:t>What are the assumptions underlying this infographic?</a:t>
            </a:r>
            <a:endParaRPr lang="en-US" dirty="0"/>
          </a:p>
        </p:txBody>
      </p:sp>
    </p:spTree>
    <p:extLst>
      <p:ext uri="{BB962C8B-B14F-4D97-AF65-F5344CB8AC3E}">
        <p14:creationId xmlns:p14="http://schemas.microsoft.com/office/powerpoint/2010/main" val="813493429"/>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59" name="Line 4"/>
          <p:cNvSpPr>
            <a:spLocks noChangeShapeType="1"/>
          </p:cNvSpPr>
          <p:nvPr/>
        </p:nvSpPr>
        <p:spPr bwMode="auto">
          <a:xfrm flipV="1">
            <a:off x="3038475" y="3149600"/>
            <a:ext cx="7938" cy="3192463"/>
          </a:xfrm>
          <a:prstGeom prst="line">
            <a:avLst/>
          </a:prstGeom>
          <a:noFill/>
          <a:ln w="38100">
            <a:solidFill>
              <a:srgbClr val="000000"/>
            </a:solidFill>
            <a:round/>
            <a:headEnd type="none" w="lg" len="med"/>
            <a:tailEnd type="triangle" w="lg" len="med"/>
          </a:ln>
        </p:spPr>
        <p:txBody>
          <a:bodyPr anchor="ctr">
            <a:spAutoFit/>
          </a:bodyPr>
          <a:lstStyle/>
          <a:p>
            <a:endParaRPr lang="en-US"/>
          </a:p>
        </p:txBody>
      </p:sp>
      <p:sp>
        <p:nvSpPr>
          <p:cNvPr id="17460" name="Line 5"/>
          <p:cNvSpPr>
            <a:spLocks noChangeShapeType="1"/>
          </p:cNvSpPr>
          <p:nvPr/>
        </p:nvSpPr>
        <p:spPr bwMode="auto">
          <a:xfrm>
            <a:off x="3046413" y="6348413"/>
            <a:ext cx="3190875" cy="0"/>
          </a:xfrm>
          <a:prstGeom prst="line">
            <a:avLst/>
          </a:prstGeom>
          <a:noFill/>
          <a:ln w="38100">
            <a:solidFill>
              <a:srgbClr val="000000"/>
            </a:solidFill>
            <a:round/>
            <a:headEnd type="none" w="lg" len="med"/>
            <a:tailEnd type="triangle" w="lg" len="med"/>
          </a:ln>
        </p:spPr>
        <p:txBody>
          <a:bodyPr anchor="ctr">
            <a:spAutoFit/>
          </a:bodyPr>
          <a:lstStyle/>
          <a:p>
            <a:endParaRPr lang="en-US"/>
          </a:p>
        </p:txBody>
      </p:sp>
      <p:sp>
        <p:nvSpPr>
          <p:cNvPr id="17461" name="Text Box 7"/>
          <p:cNvSpPr txBox="1">
            <a:spLocks noChangeArrowheads="1"/>
          </p:cNvSpPr>
          <p:nvPr/>
        </p:nvSpPr>
        <p:spPr bwMode="auto">
          <a:xfrm>
            <a:off x="3019425" y="6421438"/>
            <a:ext cx="3228975" cy="396875"/>
          </a:xfrm>
          <a:prstGeom prst="rect">
            <a:avLst/>
          </a:prstGeom>
          <a:noFill/>
          <a:ln w="12700">
            <a:noFill/>
            <a:miter lim="800000"/>
            <a:headEnd type="none" w="lg" len="med"/>
            <a:tailEnd type="none" w="lg" len="med"/>
          </a:ln>
        </p:spPr>
        <p:txBody>
          <a:bodyPr wrap="none">
            <a:spAutoFit/>
          </a:bodyPr>
          <a:lstStyle/>
          <a:p>
            <a:r>
              <a:rPr lang="en-US" sz="2000" b="1">
                <a:solidFill>
                  <a:srgbClr val="000000"/>
                </a:solidFill>
                <a:cs typeface="Arial" charset="0"/>
              </a:rPr>
              <a:t>Cost of service ($/month)</a:t>
            </a:r>
          </a:p>
        </p:txBody>
      </p:sp>
      <p:sp>
        <p:nvSpPr>
          <p:cNvPr id="17462" name="Line 12"/>
          <p:cNvSpPr>
            <a:spLocks noChangeShapeType="1"/>
          </p:cNvSpPr>
          <p:nvPr/>
        </p:nvSpPr>
        <p:spPr bwMode="auto">
          <a:xfrm rot="18900000" flipV="1">
            <a:off x="2386012" y="4752975"/>
            <a:ext cx="4475163" cy="0"/>
          </a:xfrm>
          <a:prstGeom prst="line">
            <a:avLst/>
          </a:prstGeom>
          <a:noFill/>
          <a:ln w="38100">
            <a:solidFill>
              <a:srgbClr val="009999"/>
            </a:solidFill>
            <a:round/>
            <a:headEnd type="none" w="lg" len="med"/>
            <a:tailEnd type="triangle" w="lg" len="med"/>
          </a:ln>
        </p:spPr>
        <p:txBody>
          <a:bodyPr anchor="ctr"/>
          <a:lstStyle/>
          <a:p>
            <a:endParaRPr lang="en-US"/>
          </a:p>
        </p:txBody>
      </p:sp>
      <p:sp>
        <p:nvSpPr>
          <p:cNvPr id="17463" name="Text Box 6"/>
          <p:cNvSpPr txBox="1">
            <a:spLocks noChangeArrowheads="1"/>
          </p:cNvSpPr>
          <p:nvPr/>
        </p:nvSpPr>
        <p:spPr bwMode="auto">
          <a:xfrm rot="16200000">
            <a:off x="1040057" y="4500533"/>
            <a:ext cx="3344377" cy="400110"/>
          </a:xfrm>
          <a:prstGeom prst="rect">
            <a:avLst/>
          </a:prstGeom>
          <a:noFill/>
          <a:ln w="12700">
            <a:noFill/>
            <a:miter lim="800000"/>
            <a:headEnd type="none" w="lg" len="med"/>
            <a:tailEnd type="none" w="lg" len="med"/>
          </a:ln>
        </p:spPr>
        <p:txBody>
          <a:bodyPr wrap="none">
            <a:spAutoFit/>
          </a:bodyPr>
          <a:lstStyle/>
          <a:p>
            <a:r>
              <a:rPr lang="en-US" sz="2000" b="1" dirty="0">
                <a:solidFill>
                  <a:srgbClr val="000000"/>
                </a:solidFill>
                <a:cs typeface="Arial" charset="0"/>
              </a:rPr>
              <a:t>Willingness to Pay ($/month)</a:t>
            </a:r>
          </a:p>
        </p:txBody>
      </p:sp>
      <p:sp>
        <p:nvSpPr>
          <p:cNvPr id="17464" name="Line 56"/>
          <p:cNvSpPr>
            <a:spLocks noChangeShapeType="1"/>
          </p:cNvSpPr>
          <p:nvPr/>
        </p:nvSpPr>
        <p:spPr bwMode="auto">
          <a:xfrm flipH="1">
            <a:off x="3046413" y="4648200"/>
            <a:ext cx="3190875" cy="0"/>
          </a:xfrm>
          <a:prstGeom prst="line">
            <a:avLst/>
          </a:prstGeom>
          <a:noFill/>
          <a:ln w="38100">
            <a:solidFill>
              <a:srgbClr val="000000"/>
            </a:solidFill>
            <a:prstDash val="dash"/>
            <a:round/>
            <a:headEnd/>
            <a:tailEnd/>
          </a:ln>
          <a:effectLst/>
        </p:spPr>
        <p:txBody>
          <a:bodyPr/>
          <a:lstStyle/>
          <a:p>
            <a:endParaRPr lang="en-US"/>
          </a:p>
        </p:txBody>
      </p:sp>
      <p:sp>
        <p:nvSpPr>
          <p:cNvPr id="17410" name="Title 1"/>
          <p:cNvSpPr>
            <a:spLocks noGrp="1"/>
          </p:cNvSpPr>
          <p:nvPr>
            <p:ph type="title" idx="4294967295"/>
          </p:nvPr>
        </p:nvSpPr>
        <p:spPr>
          <a:xfrm>
            <a:off x="477672" y="228600"/>
            <a:ext cx="7727322" cy="1143000"/>
          </a:xfrm>
        </p:spPr>
        <p:txBody>
          <a:bodyPr/>
          <a:lstStyle/>
          <a:p>
            <a:r>
              <a:rPr lang="en-US" dirty="0"/>
              <a:t>Value of Service and Willingness to Pay</a:t>
            </a:r>
            <a:endParaRPr lang="en-US" sz="3600" dirty="0"/>
          </a:p>
        </p:txBody>
      </p:sp>
      <p:sp>
        <p:nvSpPr>
          <p:cNvPr id="17411" name="Content Placeholder 2"/>
          <p:cNvSpPr>
            <a:spLocks noGrp="1"/>
          </p:cNvSpPr>
          <p:nvPr>
            <p:ph idx="4294967295"/>
          </p:nvPr>
        </p:nvSpPr>
        <p:spPr>
          <a:xfrm>
            <a:off x="0" y="1396181"/>
            <a:ext cx="8229600" cy="1524000"/>
          </a:xfrm>
        </p:spPr>
        <p:txBody>
          <a:bodyPr/>
          <a:lstStyle/>
          <a:p>
            <a:pPr>
              <a:buClr>
                <a:schemeClr val="tx2"/>
              </a:buClr>
            </a:pPr>
            <a:r>
              <a:rPr lang="en-US" sz="2800" dirty="0"/>
              <a:t>Economics background:  </a:t>
            </a:r>
            <a:r>
              <a:rPr lang="en-US" sz="2800" b="1" dirty="0"/>
              <a:t>cost/quality framework</a:t>
            </a:r>
          </a:p>
          <a:p>
            <a:pPr lvl="1">
              <a:buClr>
                <a:schemeClr val="tx2"/>
              </a:buClr>
            </a:pPr>
            <a:r>
              <a:rPr lang="en-US" sz="2400" dirty="0"/>
              <a:t>How do we understand the failure of some systems?</a:t>
            </a:r>
          </a:p>
          <a:p>
            <a:pPr lvl="1">
              <a:buClr>
                <a:schemeClr val="tx2"/>
              </a:buClr>
            </a:pPr>
            <a:r>
              <a:rPr lang="en-US" sz="2400" dirty="0"/>
              <a:t>Where is the “sweet spot” for sustainability?</a:t>
            </a:r>
          </a:p>
        </p:txBody>
      </p:sp>
      <p:sp>
        <p:nvSpPr>
          <p:cNvPr id="17473" name="Text Box 65"/>
          <p:cNvSpPr txBox="1">
            <a:spLocks noChangeArrowheads="1"/>
          </p:cNvSpPr>
          <p:nvPr/>
        </p:nvSpPr>
        <p:spPr bwMode="auto">
          <a:xfrm>
            <a:off x="304800" y="3699808"/>
            <a:ext cx="2286000" cy="2246769"/>
          </a:xfrm>
          <a:prstGeom prst="rect">
            <a:avLst/>
          </a:prstGeom>
          <a:noFill/>
          <a:ln w="9525">
            <a:noFill/>
            <a:miter lim="800000"/>
            <a:headEnd/>
            <a:tailEnd/>
          </a:ln>
          <a:effectLst/>
        </p:spPr>
        <p:txBody>
          <a:bodyPr wrap="square">
            <a:spAutoFit/>
          </a:bodyPr>
          <a:lstStyle/>
          <a:p>
            <a:pPr marL="342900" indent="-342900">
              <a:spcBef>
                <a:spcPct val="50000"/>
              </a:spcBef>
              <a:buFontTx/>
              <a:buAutoNum type="arabicPeriod"/>
            </a:pPr>
            <a:r>
              <a:rPr lang="en-US" sz="2000" dirty="0">
                <a:solidFill>
                  <a:srgbClr val="000000"/>
                </a:solidFill>
              </a:rPr>
              <a:t>Untreated river water at the tap</a:t>
            </a:r>
          </a:p>
          <a:p>
            <a:pPr marL="342900" indent="-342900">
              <a:spcBef>
                <a:spcPct val="50000"/>
              </a:spcBef>
              <a:buFontTx/>
              <a:buAutoNum type="arabicPeriod"/>
            </a:pPr>
            <a:r>
              <a:rPr lang="en-US" sz="2000" dirty="0">
                <a:solidFill>
                  <a:srgbClr val="000000"/>
                </a:solidFill>
              </a:rPr>
              <a:t>Traditional Mechanized plant    </a:t>
            </a:r>
          </a:p>
          <a:p>
            <a:pPr marL="342900" indent="-342900">
              <a:spcBef>
                <a:spcPct val="50000"/>
              </a:spcBef>
              <a:buFontTx/>
              <a:buAutoNum type="arabicPeriod"/>
            </a:pPr>
            <a:r>
              <a:rPr lang="en-US" sz="2000" dirty="0">
                <a:solidFill>
                  <a:srgbClr val="000000"/>
                </a:solidFill>
              </a:rPr>
              <a:t>AguaClara plant</a:t>
            </a:r>
          </a:p>
        </p:txBody>
      </p:sp>
      <p:grpSp>
        <p:nvGrpSpPr>
          <p:cNvPr id="2" name="Group 75"/>
          <p:cNvGrpSpPr>
            <a:grpSpLocks/>
          </p:cNvGrpSpPr>
          <p:nvPr/>
        </p:nvGrpSpPr>
        <p:grpSpPr bwMode="auto">
          <a:xfrm>
            <a:off x="6553200" y="4891088"/>
            <a:ext cx="2667000" cy="1536700"/>
            <a:chOff x="4176" y="2998"/>
            <a:chExt cx="1680" cy="968"/>
          </a:xfrm>
        </p:grpSpPr>
        <p:sp>
          <p:nvSpPr>
            <p:cNvPr id="17474" name="Rectangle 8"/>
            <p:cNvSpPr>
              <a:spLocks noChangeArrowheads="1"/>
            </p:cNvSpPr>
            <p:nvPr/>
          </p:nvSpPr>
          <p:spPr bwMode="auto">
            <a:xfrm>
              <a:off x="4577" y="2998"/>
              <a:ext cx="1279" cy="968"/>
            </a:xfrm>
            <a:prstGeom prst="rect">
              <a:avLst/>
            </a:prstGeom>
            <a:noFill/>
            <a:ln w="12700">
              <a:noFill/>
              <a:miter lim="800000"/>
              <a:headEnd type="none" w="lg" len="med"/>
              <a:tailEnd type="none" w="lg" len="med"/>
            </a:ln>
          </p:spPr>
          <p:txBody>
            <a:bodyPr>
              <a:spAutoFit/>
            </a:bodyPr>
            <a:lstStyle/>
            <a:p>
              <a:pPr>
                <a:lnSpc>
                  <a:spcPct val="120000"/>
                </a:lnSpc>
              </a:pPr>
              <a:r>
                <a:rPr lang="en-US" sz="2000" dirty="0">
                  <a:solidFill>
                    <a:srgbClr val="000000"/>
                  </a:solidFill>
                  <a:cs typeface="Arial" charset="0"/>
                </a:rPr>
                <a:t>Service method</a:t>
              </a:r>
            </a:p>
            <a:p>
              <a:pPr>
                <a:lnSpc>
                  <a:spcPct val="120000"/>
                </a:lnSpc>
              </a:pPr>
              <a:r>
                <a:rPr lang="en-US" sz="2000" dirty="0">
                  <a:solidFill>
                    <a:srgbClr val="000000"/>
                  </a:solidFill>
                  <a:cs typeface="Arial" charset="0"/>
                </a:rPr>
                <a:t>Break-even line</a:t>
              </a:r>
            </a:p>
            <a:p>
              <a:pPr>
                <a:lnSpc>
                  <a:spcPct val="120000"/>
                </a:lnSpc>
              </a:pPr>
              <a:r>
                <a:rPr lang="en-US" sz="2000" dirty="0">
                  <a:solidFill>
                    <a:srgbClr val="000000"/>
                  </a:solidFill>
                  <a:cs typeface="Arial" charset="0"/>
                </a:rPr>
                <a:t>Minimum quality for public health</a:t>
              </a:r>
            </a:p>
          </p:txBody>
        </p:sp>
        <p:sp>
          <p:nvSpPr>
            <p:cNvPr id="17475" name="Oval 67"/>
            <p:cNvSpPr>
              <a:spLocks noChangeArrowheads="1"/>
            </p:cNvSpPr>
            <p:nvPr/>
          </p:nvSpPr>
          <p:spPr bwMode="auto">
            <a:xfrm>
              <a:off x="4272" y="3111"/>
              <a:ext cx="96" cy="96"/>
            </a:xfrm>
            <a:prstGeom prst="ellipse">
              <a:avLst/>
            </a:prstGeom>
            <a:solidFill>
              <a:srgbClr val="BBE0E3"/>
            </a:solidFill>
            <a:ln w="9525">
              <a:solidFill>
                <a:srgbClr val="000000"/>
              </a:solidFill>
              <a:round/>
              <a:headEnd/>
              <a:tailEnd/>
            </a:ln>
            <a:effectLst/>
          </p:spPr>
          <p:txBody>
            <a:bodyPr wrap="none" anchor="ctr"/>
            <a:lstStyle/>
            <a:p>
              <a:pPr algn="ctr"/>
              <a:endParaRPr lang="en-US"/>
            </a:p>
          </p:txBody>
        </p:sp>
        <p:sp>
          <p:nvSpPr>
            <p:cNvPr id="17476" name="Line 12"/>
            <p:cNvSpPr>
              <a:spLocks noChangeShapeType="1"/>
            </p:cNvSpPr>
            <p:nvPr/>
          </p:nvSpPr>
          <p:spPr bwMode="auto">
            <a:xfrm flipV="1">
              <a:off x="4176" y="3399"/>
              <a:ext cx="315" cy="0"/>
            </a:xfrm>
            <a:prstGeom prst="line">
              <a:avLst/>
            </a:prstGeom>
            <a:noFill/>
            <a:ln w="38100">
              <a:solidFill>
                <a:srgbClr val="009999"/>
              </a:solidFill>
              <a:round/>
              <a:headEnd type="none" w="lg" len="med"/>
              <a:tailEnd type="none" w="lg" len="med"/>
            </a:ln>
          </p:spPr>
          <p:txBody>
            <a:bodyPr anchor="ctr"/>
            <a:lstStyle/>
            <a:p>
              <a:endParaRPr lang="en-US"/>
            </a:p>
          </p:txBody>
        </p:sp>
        <p:sp>
          <p:nvSpPr>
            <p:cNvPr id="17477" name="Line 12"/>
            <p:cNvSpPr>
              <a:spLocks noChangeShapeType="1"/>
            </p:cNvSpPr>
            <p:nvPr/>
          </p:nvSpPr>
          <p:spPr bwMode="auto">
            <a:xfrm flipV="1">
              <a:off x="4176" y="3639"/>
              <a:ext cx="315" cy="0"/>
            </a:xfrm>
            <a:prstGeom prst="line">
              <a:avLst/>
            </a:prstGeom>
            <a:noFill/>
            <a:ln w="38100">
              <a:solidFill>
                <a:srgbClr val="000000"/>
              </a:solidFill>
              <a:prstDash val="dash"/>
              <a:round/>
              <a:headEnd type="none" w="lg" len="med"/>
              <a:tailEnd type="none" w="lg" len="med"/>
            </a:ln>
          </p:spPr>
          <p:txBody>
            <a:bodyPr anchor="ctr"/>
            <a:lstStyle/>
            <a:p>
              <a:endParaRPr lang="en-US"/>
            </a:p>
          </p:txBody>
        </p:sp>
      </p:grpSp>
      <p:grpSp>
        <p:nvGrpSpPr>
          <p:cNvPr id="3" name="Group 30"/>
          <p:cNvGrpSpPr/>
          <p:nvPr/>
        </p:nvGrpSpPr>
        <p:grpSpPr>
          <a:xfrm>
            <a:off x="5781675" y="3429000"/>
            <a:ext cx="1762125" cy="998483"/>
            <a:chOff x="5781675" y="3429000"/>
            <a:chExt cx="1762125" cy="998483"/>
          </a:xfrm>
        </p:grpSpPr>
        <p:sp>
          <p:nvSpPr>
            <p:cNvPr id="17468" name="Oval 60"/>
            <p:cNvSpPr>
              <a:spLocks noChangeArrowheads="1"/>
            </p:cNvSpPr>
            <p:nvPr/>
          </p:nvSpPr>
          <p:spPr bwMode="auto">
            <a:xfrm>
              <a:off x="5781675" y="4271963"/>
              <a:ext cx="130175" cy="130175"/>
            </a:xfrm>
            <a:prstGeom prst="ellipse">
              <a:avLst/>
            </a:prstGeom>
            <a:solidFill>
              <a:srgbClr val="BBE0E3"/>
            </a:solidFill>
            <a:ln w="9525">
              <a:solidFill>
                <a:srgbClr val="000000"/>
              </a:solidFill>
              <a:round/>
              <a:headEnd/>
              <a:tailEnd/>
            </a:ln>
            <a:effectLst/>
          </p:spPr>
          <p:txBody>
            <a:bodyPr wrap="none" anchor="ctr"/>
            <a:lstStyle/>
            <a:p>
              <a:pPr algn="ctr"/>
              <a:endParaRPr lang="en-US"/>
            </a:p>
          </p:txBody>
        </p:sp>
        <p:sp>
          <p:nvSpPr>
            <p:cNvPr id="17470" name="Text Box 62"/>
            <p:cNvSpPr txBox="1">
              <a:spLocks noChangeArrowheads="1"/>
            </p:cNvSpPr>
            <p:nvPr/>
          </p:nvSpPr>
          <p:spPr bwMode="auto">
            <a:xfrm>
              <a:off x="5846763" y="3946525"/>
              <a:ext cx="325438" cy="396875"/>
            </a:xfrm>
            <a:prstGeom prst="rect">
              <a:avLst/>
            </a:prstGeom>
            <a:noFill/>
            <a:ln w="9525">
              <a:noFill/>
              <a:miter lim="800000"/>
              <a:headEnd/>
              <a:tailEnd/>
            </a:ln>
            <a:effectLst/>
          </p:spPr>
          <p:txBody>
            <a:bodyPr>
              <a:spAutoFit/>
            </a:bodyPr>
            <a:lstStyle/>
            <a:p>
              <a:pPr algn="ctr">
                <a:spcBef>
                  <a:spcPct val="50000"/>
                </a:spcBef>
              </a:pPr>
              <a:r>
                <a:rPr lang="en-US" sz="2000" b="1" dirty="0">
                  <a:solidFill>
                    <a:srgbClr val="000000"/>
                  </a:solidFill>
                </a:rPr>
                <a:t>2</a:t>
              </a:r>
            </a:p>
          </p:txBody>
        </p:sp>
        <p:pic>
          <p:nvPicPr>
            <p:cNvPr id="28" name="Picture 5"/>
            <p:cNvPicPr>
              <a:picLocks noChangeAspect="1" noChangeArrowheads="1"/>
            </p:cNvPicPr>
            <p:nvPr/>
          </p:nvPicPr>
          <p:blipFill>
            <a:blip r:embed="rId3" cstate="screen"/>
            <a:srcRect/>
            <a:stretch>
              <a:fillRect/>
            </a:stretch>
          </p:blipFill>
          <p:spPr bwMode="auto">
            <a:xfrm>
              <a:off x="6096000" y="3429000"/>
              <a:ext cx="1447800" cy="998483"/>
            </a:xfrm>
            <a:prstGeom prst="rect">
              <a:avLst/>
            </a:prstGeom>
            <a:noFill/>
            <a:ln w="9525">
              <a:noFill/>
              <a:miter lim="800000"/>
              <a:headEnd/>
              <a:tailEnd/>
            </a:ln>
          </p:spPr>
        </p:pic>
      </p:grpSp>
      <p:grpSp>
        <p:nvGrpSpPr>
          <p:cNvPr id="4" name="Group 31"/>
          <p:cNvGrpSpPr/>
          <p:nvPr/>
        </p:nvGrpSpPr>
        <p:grpSpPr>
          <a:xfrm>
            <a:off x="4087813" y="5184775"/>
            <a:ext cx="2084387" cy="1060450"/>
            <a:chOff x="4087813" y="5184775"/>
            <a:chExt cx="2084387" cy="1060450"/>
          </a:xfrm>
        </p:grpSpPr>
        <p:sp>
          <p:nvSpPr>
            <p:cNvPr id="17465" name="Oval 57"/>
            <p:cNvSpPr>
              <a:spLocks noChangeArrowheads="1"/>
            </p:cNvSpPr>
            <p:nvPr/>
          </p:nvSpPr>
          <p:spPr bwMode="auto">
            <a:xfrm>
              <a:off x="4087813" y="5835650"/>
              <a:ext cx="130175" cy="130175"/>
            </a:xfrm>
            <a:prstGeom prst="ellipse">
              <a:avLst/>
            </a:prstGeom>
            <a:solidFill>
              <a:srgbClr val="BBE0E3"/>
            </a:solidFill>
            <a:ln w="9525">
              <a:solidFill>
                <a:srgbClr val="000000"/>
              </a:solidFill>
              <a:round/>
              <a:headEnd/>
              <a:tailEnd/>
            </a:ln>
            <a:effectLst/>
          </p:spPr>
          <p:txBody>
            <a:bodyPr wrap="none" anchor="ctr"/>
            <a:lstStyle/>
            <a:p>
              <a:pPr algn="ctr"/>
              <a:endParaRPr lang="en-US"/>
            </a:p>
          </p:txBody>
        </p:sp>
        <p:sp>
          <p:nvSpPr>
            <p:cNvPr id="17467" name="Text Box 59"/>
            <p:cNvSpPr txBox="1">
              <a:spLocks noChangeArrowheads="1"/>
            </p:cNvSpPr>
            <p:nvPr/>
          </p:nvSpPr>
          <p:spPr bwMode="auto">
            <a:xfrm>
              <a:off x="4152900" y="5575300"/>
              <a:ext cx="327025" cy="396875"/>
            </a:xfrm>
            <a:prstGeom prst="rect">
              <a:avLst/>
            </a:prstGeom>
            <a:noFill/>
            <a:ln w="9525">
              <a:noFill/>
              <a:miter lim="800000"/>
              <a:headEnd/>
              <a:tailEnd/>
            </a:ln>
            <a:effectLst/>
          </p:spPr>
          <p:txBody>
            <a:bodyPr>
              <a:spAutoFit/>
            </a:bodyPr>
            <a:lstStyle/>
            <a:p>
              <a:pPr algn="ctr">
                <a:spcBef>
                  <a:spcPct val="50000"/>
                </a:spcBef>
              </a:pPr>
              <a:r>
                <a:rPr lang="en-US" sz="2000" b="1">
                  <a:solidFill>
                    <a:srgbClr val="000000"/>
                  </a:solidFill>
                </a:rPr>
                <a:t>1</a:t>
              </a:r>
            </a:p>
          </p:txBody>
        </p:sp>
        <p:pic>
          <p:nvPicPr>
            <p:cNvPr id="17479" name="Picture 1"/>
            <p:cNvPicPr>
              <a:picLocks noChangeAspect="1" noChangeArrowheads="1"/>
            </p:cNvPicPr>
            <p:nvPr/>
          </p:nvPicPr>
          <p:blipFill>
            <a:blip r:embed="rId4" cstate="screen"/>
            <a:srcRect/>
            <a:stretch>
              <a:fillRect/>
            </a:stretch>
          </p:blipFill>
          <p:spPr bwMode="auto">
            <a:xfrm>
              <a:off x="4603750" y="5184775"/>
              <a:ext cx="331788" cy="1060450"/>
            </a:xfrm>
            <a:prstGeom prst="rect">
              <a:avLst/>
            </a:prstGeom>
            <a:noFill/>
            <a:ln w="9525">
              <a:noFill/>
              <a:miter lim="800000"/>
              <a:headEnd/>
              <a:tailEnd/>
            </a:ln>
          </p:spPr>
        </p:pic>
        <p:pic>
          <p:nvPicPr>
            <p:cNvPr id="29" name="Picture 2"/>
            <p:cNvPicPr>
              <a:picLocks noChangeAspect="1" noChangeArrowheads="1"/>
            </p:cNvPicPr>
            <p:nvPr/>
          </p:nvPicPr>
          <p:blipFill>
            <a:blip r:embed="rId5" cstate="screen"/>
            <a:srcRect/>
            <a:stretch>
              <a:fillRect/>
            </a:stretch>
          </p:blipFill>
          <p:spPr bwMode="auto">
            <a:xfrm>
              <a:off x="5029200" y="5334000"/>
              <a:ext cx="1143000" cy="857250"/>
            </a:xfrm>
            <a:prstGeom prst="rect">
              <a:avLst/>
            </a:prstGeom>
            <a:noFill/>
            <a:ln w="9525">
              <a:noFill/>
              <a:miter lim="800000"/>
              <a:headEnd/>
              <a:tailEnd/>
            </a:ln>
          </p:spPr>
        </p:pic>
      </p:grpSp>
      <p:grpSp>
        <p:nvGrpSpPr>
          <p:cNvPr id="5" name="Group 29"/>
          <p:cNvGrpSpPr/>
          <p:nvPr/>
        </p:nvGrpSpPr>
        <p:grpSpPr>
          <a:xfrm>
            <a:off x="3349993" y="3276600"/>
            <a:ext cx="1526807" cy="1349375"/>
            <a:chOff x="3429000" y="2971800"/>
            <a:chExt cx="1526807" cy="1349375"/>
          </a:xfrm>
        </p:grpSpPr>
        <p:sp>
          <p:nvSpPr>
            <p:cNvPr id="17466" name="Oval 58"/>
            <p:cNvSpPr>
              <a:spLocks noChangeArrowheads="1"/>
            </p:cNvSpPr>
            <p:nvPr/>
          </p:nvSpPr>
          <p:spPr bwMode="auto">
            <a:xfrm>
              <a:off x="4675188" y="4191000"/>
              <a:ext cx="130175" cy="130175"/>
            </a:xfrm>
            <a:prstGeom prst="ellipse">
              <a:avLst/>
            </a:prstGeom>
            <a:solidFill>
              <a:srgbClr val="BBE0E3"/>
            </a:solidFill>
            <a:ln w="9525">
              <a:solidFill>
                <a:srgbClr val="000000"/>
              </a:solidFill>
              <a:round/>
              <a:headEnd/>
              <a:tailEnd/>
            </a:ln>
            <a:effectLst/>
          </p:spPr>
          <p:txBody>
            <a:bodyPr wrap="none" anchor="ctr"/>
            <a:lstStyle/>
            <a:p>
              <a:pPr algn="ctr"/>
              <a:endParaRPr lang="en-US"/>
            </a:p>
          </p:txBody>
        </p:sp>
        <p:sp>
          <p:nvSpPr>
            <p:cNvPr id="17472" name="Text Box 64"/>
            <p:cNvSpPr txBox="1">
              <a:spLocks noChangeArrowheads="1"/>
            </p:cNvSpPr>
            <p:nvPr/>
          </p:nvSpPr>
          <p:spPr bwMode="auto">
            <a:xfrm>
              <a:off x="4414838" y="3870325"/>
              <a:ext cx="325438" cy="396875"/>
            </a:xfrm>
            <a:prstGeom prst="rect">
              <a:avLst/>
            </a:prstGeom>
            <a:noFill/>
            <a:ln w="9525">
              <a:noFill/>
              <a:miter lim="800000"/>
              <a:headEnd/>
              <a:tailEnd/>
            </a:ln>
            <a:effectLst/>
          </p:spPr>
          <p:txBody>
            <a:bodyPr>
              <a:spAutoFit/>
            </a:bodyPr>
            <a:lstStyle/>
            <a:p>
              <a:pPr algn="ctr">
                <a:spcBef>
                  <a:spcPct val="50000"/>
                </a:spcBef>
              </a:pPr>
              <a:r>
                <a:rPr lang="en-US" sz="2000" b="1" dirty="0">
                  <a:solidFill>
                    <a:srgbClr val="000000"/>
                  </a:solidFill>
                </a:rPr>
                <a:t>3</a:t>
              </a:r>
            </a:p>
          </p:txBody>
        </p:sp>
        <p:pic>
          <p:nvPicPr>
            <p:cNvPr id="27" name="Picture 2" descr="https://lh4.googleusercontent.com/-XYEYJcX9d9E/TsErRWYBQ0I/AAAAAAAAj2s/uqPAdBKcmIA/s800/IMG_0578.JPG"/>
            <p:cNvPicPr>
              <a:picLocks noChangeAspect="1" noChangeArrowheads="1"/>
            </p:cNvPicPr>
            <p:nvPr/>
          </p:nvPicPr>
          <p:blipFill>
            <a:blip r:embed="rId6" cstate="screen"/>
            <a:srcRect/>
            <a:stretch>
              <a:fillRect/>
            </a:stretch>
          </p:blipFill>
          <p:spPr bwMode="auto">
            <a:xfrm>
              <a:off x="3429000" y="2971800"/>
              <a:ext cx="1295400" cy="971550"/>
            </a:xfrm>
            <a:prstGeom prst="rect">
              <a:avLst/>
            </a:prstGeom>
            <a:noFill/>
          </p:spPr>
        </p:pic>
        <p:pic>
          <p:nvPicPr>
            <p:cNvPr id="17480" name="Picture 1"/>
            <p:cNvPicPr>
              <a:picLocks noChangeAspect="1" noChangeArrowheads="1"/>
            </p:cNvPicPr>
            <p:nvPr/>
          </p:nvPicPr>
          <p:blipFill>
            <a:blip r:embed="rId7" cstate="screen"/>
            <a:srcRect/>
            <a:stretch>
              <a:fillRect/>
            </a:stretch>
          </p:blipFill>
          <p:spPr bwMode="auto">
            <a:xfrm>
              <a:off x="4800600" y="3733800"/>
              <a:ext cx="155207" cy="422275"/>
            </a:xfrm>
            <a:prstGeom prst="rect">
              <a:avLst/>
            </a:prstGeom>
            <a:noFill/>
            <a:ln w="9525">
              <a:noFill/>
              <a:miter lim="800000"/>
              <a:headEnd/>
              <a:tailEnd/>
            </a:ln>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6 4.58834E-6 L 4.16667E-6 0.11609 " pathEditMode="relative" rAng="0" ptsTypes="AA">
                                      <p:cBhvr>
                                        <p:cTn id="6" dur="2000" fill="hold"/>
                                        <p:tgtEl>
                                          <p:spTgt spid="3"/>
                                        </p:tgtEl>
                                        <p:attrNameLst>
                                          <p:attrName>ppt_x</p:attrName>
                                          <p:attrName>ppt_y</p:attrName>
                                        </p:attrNameLst>
                                      </p:cBhvr>
                                      <p:rCtr x="0" y="58"/>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3.61111E-6 1.12858E-6 L -0.00833 -0.0777 " pathEditMode="relative" ptsTypes="AA">
                                      <p:cBhvr>
                                        <p:cTn id="10"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8" name="TextBox 7">
            <a:extLst>
              <a:ext uri="{FF2B5EF4-FFF2-40B4-BE49-F238E27FC236}">
                <a16:creationId xmlns:a16="http://schemas.microsoft.com/office/drawing/2014/main" id="{07660937-87FD-4B1D-BE1B-807D2D9B094E}"/>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4" name="Rectangle 5">
            <a:extLst>
              <a:ext uri="{FF2B5EF4-FFF2-40B4-BE49-F238E27FC236}">
                <a16:creationId xmlns:a16="http://schemas.microsoft.com/office/drawing/2014/main" id="{8B9EFA25-9429-4B52-9524-C3472886B491}"/>
              </a:ext>
            </a:extLst>
          </p:cNvPr>
          <p:cNvSpPr>
            <a:spLocks noGrp="1" noChangeArrowheads="1"/>
          </p:cNvSpPr>
          <p:nvPr>
            <p:ph idx="1"/>
          </p:nvPr>
        </p:nvSpPr>
        <p:spPr>
          <a:xfrm>
            <a:off x="1987825" y="1600200"/>
            <a:ext cx="6695038" cy="4525963"/>
          </a:xfrm>
        </p:spPr>
        <p:txBody>
          <a:bodyPr/>
          <a:lstStyle/>
          <a:p>
            <a:r>
              <a:rPr lang="en-US" dirty="0">
                <a:solidFill>
                  <a:schemeClr val="bg1">
                    <a:lumMod val="75000"/>
                  </a:schemeClr>
                </a:solidFill>
              </a:rPr>
              <a:t>Burden of unsafe water</a:t>
            </a:r>
          </a:p>
          <a:p>
            <a:r>
              <a:rPr lang="en-US" b="1" dirty="0"/>
              <a:t>The Sustainable Development Goals</a:t>
            </a:r>
          </a:p>
          <a:p>
            <a:pPr lvl="1"/>
            <a:r>
              <a:rPr lang="en-US" b="1" dirty="0"/>
              <a:t>Safe and Improved…</a:t>
            </a:r>
          </a:p>
          <a:p>
            <a:r>
              <a:rPr lang="en-US" dirty="0">
                <a:solidFill>
                  <a:schemeClr val="bg1">
                    <a:lumMod val="75000"/>
                  </a:schemeClr>
                </a:solidFill>
              </a:rPr>
              <a:t>Intermittent Supplies</a:t>
            </a:r>
          </a:p>
          <a:p>
            <a:r>
              <a:rPr lang="en-US" dirty="0">
                <a:solidFill>
                  <a:schemeClr val="bg1">
                    <a:lumMod val="75000"/>
                  </a:schemeClr>
                </a:solidFill>
              </a:rPr>
              <a:t>The technology is well developed…</a:t>
            </a:r>
          </a:p>
          <a:p>
            <a:pPr lvl="1"/>
            <a:r>
              <a:rPr lang="en-US" dirty="0">
                <a:solidFill>
                  <a:schemeClr val="bg1">
                    <a:lumMod val="75000"/>
                  </a:schemeClr>
                </a:solidFill>
              </a:rPr>
              <a:t>Cell phones vs. municipal water technology</a:t>
            </a:r>
          </a:p>
          <a:p>
            <a:r>
              <a:rPr lang="en-US" dirty="0">
                <a:solidFill>
                  <a:schemeClr val="bg1">
                    <a:lumMod val="75000"/>
                  </a:schemeClr>
                </a:solidFill>
              </a:rPr>
              <a:t>A role for universities</a:t>
            </a:r>
          </a:p>
          <a:p>
            <a:endParaRPr lang="en-US" dirty="0"/>
          </a:p>
        </p:txBody>
      </p:sp>
      <p:pic>
        <p:nvPicPr>
          <p:cNvPr id="5" name="Picture 19" descr="Peru Kids">
            <a:hlinkClick r:id="rId3" action="ppaction://hlinksldjump"/>
            <a:extLst>
              <a:ext uri="{FF2B5EF4-FFF2-40B4-BE49-F238E27FC236}">
                <a16:creationId xmlns:a16="http://schemas.microsoft.com/office/drawing/2014/main" id="{0171B666-4E93-4D50-86A5-2F3457F99CF6}"/>
              </a:ext>
            </a:extLst>
          </p:cNvPr>
          <p:cNvPicPr>
            <a:picLocks noChangeAspect="1" noChangeArrowheads="1"/>
          </p:cNvPicPr>
          <p:nvPr/>
        </p:nvPicPr>
        <p:blipFill>
          <a:blip r:embed="rId4" cstate="print"/>
          <a:srcRect/>
          <a:stretch>
            <a:fillRect/>
          </a:stretch>
        </p:blipFill>
        <p:spPr bwMode="black">
          <a:xfrm>
            <a:off x="1597153" y="1547941"/>
            <a:ext cx="499355" cy="727857"/>
          </a:xfrm>
          <a:prstGeom prst="rect">
            <a:avLst/>
          </a:prstGeom>
          <a:noFill/>
          <a:ln w="9525">
            <a:noFill/>
            <a:miter lim="800000"/>
            <a:headEnd/>
            <a:tailEnd/>
          </a:ln>
        </p:spPr>
      </p:pic>
      <p:pic>
        <p:nvPicPr>
          <p:cNvPr id="6" name="Picture 3">
            <a:hlinkClick r:id="rId5" action="ppaction://hlinksldjump"/>
            <a:extLst>
              <a:ext uri="{FF2B5EF4-FFF2-40B4-BE49-F238E27FC236}">
                <a16:creationId xmlns:a16="http://schemas.microsoft.com/office/drawing/2014/main" id="{E85E7231-DAAC-4C28-BF9F-ACF656B6C57D}"/>
              </a:ext>
            </a:extLst>
          </p:cNvPr>
          <p:cNvPicPr>
            <a:picLocks noChangeAspect="1" noChangeArrowheads="1"/>
          </p:cNvPicPr>
          <p:nvPr/>
        </p:nvPicPr>
        <p:blipFill>
          <a:blip r:embed="rId6" cstate="screen"/>
          <a:srcRect/>
          <a:stretch>
            <a:fillRect/>
          </a:stretch>
        </p:blipFill>
        <p:spPr bwMode="auto">
          <a:xfrm>
            <a:off x="1125977" y="4488685"/>
            <a:ext cx="970532" cy="727857"/>
          </a:xfrm>
          <a:prstGeom prst="rect">
            <a:avLst/>
          </a:prstGeom>
          <a:noFill/>
          <a:ln w="9525">
            <a:noFill/>
            <a:miter lim="800000"/>
            <a:headEnd/>
            <a:tailEnd/>
          </a:ln>
          <a:effectLst/>
        </p:spPr>
      </p:pic>
      <p:pic>
        <p:nvPicPr>
          <p:cNvPr id="7" name="Picture 1">
            <a:hlinkClick r:id="rId7" action="ppaction://hlinksldjump"/>
            <a:extLst>
              <a:ext uri="{FF2B5EF4-FFF2-40B4-BE49-F238E27FC236}">
                <a16:creationId xmlns:a16="http://schemas.microsoft.com/office/drawing/2014/main" id="{B57F47B5-3211-4797-98B2-7A75E686ABF3}"/>
              </a:ext>
            </a:extLst>
          </p:cNvPr>
          <p:cNvPicPr>
            <a:picLocks noChangeAspect="1" noChangeArrowheads="1"/>
          </p:cNvPicPr>
          <p:nvPr/>
        </p:nvPicPr>
        <p:blipFill>
          <a:blip r:embed="rId8" cstate="print"/>
          <a:srcRect/>
          <a:stretch>
            <a:fillRect/>
          </a:stretch>
        </p:blipFill>
        <p:spPr bwMode="auto">
          <a:xfrm>
            <a:off x="995966" y="5762234"/>
            <a:ext cx="1174537" cy="727857"/>
          </a:xfrm>
          <a:prstGeom prst="rect">
            <a:avLst/>
          </a:prstGeom>
          <a:noFill/>
          <a:ln w="9525">
            <a:noFill/>
            <a:miter lim="800000"/>
            <a:headEnd/>
            <a:tailEnd/>
          </a:ln>
          <a:effectLst/>
        </p:spPr>
      </p:pic>
      <p:pic>
        <p:nvPicPr>
          <p:cNvPr id="10" name="Shape 99" descr="http://texas-slab-leak-repair.com/yahoo_site_admin/assets/images/slab-leak.242134202_std.jpg">
            <a:hlinkClick r:id="rId9" action="ppaction://hlinksldjump"/>
            <a:extLst>
              <a:ext uri="{FF2B5EF4-FFF2-40B4-BE49-F238E27FC236}">
                <a16:creationId xmlns:a16="http://schemas.microsoft.com/office/drawing/2014/main" id="{A65188A3-0C42-45E3-8F13-4C281B0B2E10}"/>
              </a:ext>
            </a:extLst>
          </p:cNvPr>
          <p:cNvPicPr preferRelativeResize="0"/>
          <p:nvPr/>
        </p:nvPicPr>
        <p:blipFill rotWithShape="1">
          <a:blip r:embed="rId10">
            <a:alphaModFix/>
          </a:blip>
          <a:srcRect t="3548" b="10398"/>
          <a:stretch/>
        </p:blipFill>
        <p:spPr>
          <a:xfrm>
            <a:off x="1414976" y="3638890"/>
            <a:ext cx="681532" cy="735495"/>
          </a:xfrm>
          <a:prstGeom prst="rect">
            <a:avLst/>
          </a:prstGeom>
          <a:noFill/>
          <a:ln>
            <a:noFill/>
          </a:ln>
        </p:spPr>
      </p:pic>
      <p:pic>
        <p:nvPicPr>
          <p:cNvPr id="11" name="Picture 6" descr="Image result for sustainable development goals water and sanitation">
            <a:hlinkClick r:id="rId11" action="ppaction://hlinksldjump"/>
            <a:extLst>
              <a:ext uri="{FF2B5EF4-FFF2-40B4-BE49-F238E27FC236}">
                <a16:creationId xmlns:a16="http://schemas.microsoft.com/office/drawing/2014/main" id="{E9C4B8FB-4A81-43BD-8F57-EAB9A4E00B3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25977" y="2452139"/>
            <a:ext cx="970531" cy="970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570180"/>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31172"/>
            <a:ext cx="9117391" cy="5760027"/>
          </a:xfrm>
          <a:prstGeom prst="rect">
            <a:avLst/>
          </a:prstGeom>
        </p:spPr>
      </p:pic>
      <p:sp>
        <p:nvSpPr>
          <p:cNvPr id="2" name="TextBox 1"/>
          <p:cNvSpPr txBox="1"/>
          <p:nvPr/>
        </p:nvSpPr>
        <p:spPr>
          <a:xfrm>
            <a:off x="3119839" y="1066800"/>
            <a:ext cx="2877711" cy="707886"/>
          </a:xfrm>
          <a:prstGeom prst="rect">
            <a:avLst/>
          </a:prstGeom>
          <a:noFill/>
        </p:spPr>
        <p:txBody>
          <a:bodyPr wrap="none" rtlCol="0">
            <a:spAutoFit/>
          </a:bodyPr>
          <a:lstStyle/>
          <a:p>
            <a:r>
              <a:rPr lang="en-US" sz="4000" dirty="0"/>
              <a:t>2015 to 2030</a:t>
            </a:r>
          </a:p>
        </p:txBody>
      </p:sp>
      <p:sp>
        <p:nvSpPr>
          <p:cNvPr id="3" name="Rounded Rectangle 2"/>
          <p:cNvSpPr/>
          <p:nvPr/>
        </p:nvSpPr>
        <p:spPr>
          <a:xfrm>
            <a:off x="7603958" y="1774686"/>
            <a:ext cx="1513433" cy="133748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17070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158A1-E71A-4838-A6D2-34E484D772F1}"/>
              </a:ext>
            </a:extLst>
          </p:cNvPr>
          <p:cNvSpPr>
            <a:spLocks noGrp="1"/>
          </p:cNvSpPr>
          <p:nvPr>
            <p:ph type="title"/>
          </p:nvPr>
        </p:nvSpPr>
        <p:spPr/>
        <p:txBody>
          <a:bodyPr/>
          <a:lstStyle/>
          <a:p>
            <a:r>
              <a:rPr lang="en-US" dirty="0"/>
              <a:t>United Nations</a:t>
            </a:r>
          </a:p>
        </p:txBody>
      </p:sp>
      <p:pic>
        <p:nvPicPr>
          <p:cNvPr id="2052" name="Picture 4" descr="Image result for sustainable development goals">
            <a:extLst>
              <a:ext uri="{FF2B5EF4-FFF2-40B4-BE49-F238E27FC236}">
                <a16:creationId xmlns:a16="http://schemas.microsoft.com/office/drawing/2014/main" id="{EA42F4BB-D659-403C-ADE2-2C52F686AC1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200357"/>
            <a:ext cx="9144000" cy="195103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sustainable development goals water and sanitation">
            <a:extLst>
              <a:ext uri="{FF2B5EF4-FFF2-40B4-BE49-F238E27FC236}">
                <a16:creationId xmlns:a16="http://schemas.microsoft.com/office/drawing/2014/main" id="{27F5E211-E981-4F78-AABF-AC3C65257C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7870" y="2961861"/>
            <a:ext cx="3081130" cy="3081130"/>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DBC6BC72-ACFA-42FF-AB9F-F62511151B9A}"/>
              </a:ext>
            </a:extLst>
          </p:cNvPr>
          <p:cNvSpPr>
            <a:spLocks noGrp="1"/>
          </p:cNvSpPr>
          <p:nvPr>
            <p:ph idx="1"/>
          </p:nvPr>
        </p:nvSpPr>
        <p:spPr>
          <a:xfrm>
            <a:off x="3597964" y="2961861"/>
            <a:ext cx="5088835" cy="3164302"/>
          </a:xfrm>
        </p:spPr>
        <p:txBody>
          <a:bodyPr/>
          <a:lstStyle/>
          <a:p>
            <a:r>
              <a:rPr lang="en-US" sz="2500" dirty="0"/>
              <a:t>“By 2030, achieve universal and equitable access to safe and affordable drinking water for all”</a:t>
            </a:r>
            <a:br>
              <a:rPr lang="en-US" sz="2500" dirty="0"/>
            </a:br>
            <a:endParaRPr lang="en-US" sz="2500" dirty="0"/>
          </a:p>
          <a:p>
            <a:r>
              <a:rPr lang="en-US" sz="2500" dirty="0"/>
              <a:t>“Support and strengthen the participation of local communities in improving water and sanitation management”</a:t>
            </a:r>
            <a:r>
              <a:rPr lang="en-US" sz="2000" dirty="0"/>
              <a:t/>
            </a:r>
            <a:br>
              <a:rPr lang="en-US" sz="2000" dirty="0"/>
            </a:br>
            <a:r>
              <a:rPr lang="en-US" sz="2000" dirty="0">
                <a:hlinkClick r:id="rId4"/>
              </a:rPr>
              <a:t>http://www.un.org/sustainabledevelopment/water-and-sanitation/</a:t>
            </a:r>
            <a:r>
              <a:rPr lang="en-US" sz="2000" dirty="0"/>
              <a:t> </a:t>
            </a:r>
          </a:p>
        </p:txBody>
      </p:sp>
    </p:spTree>
    <p:extLst>
      <p:ext uri="{BB962C8B-B14F-4D97-AF65-F5344CB8AC3E}">
        <p14:creationId xmlns:p14="http://schemas.microsoft.com/office/powerpoint/2010/main" val="2816975181"/>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SDG 6.1: By 2030,safe and affordable drinking water for all</a:t>
            </a:r>
          </a:p>
        </p:txBody>
      </p:sp>
      <p:sp>
        <p:nvSpPr>
          <p:cNvPr id="3" name="Content Placeholder 2"/>
          <p:cNvSpPr>
            <a:spLocks noGrp="1"/>
          </p:cNvSpPr>
          <p:nvPr>
            <p:ph idx="1"/>
          </p:nvPr>
        </p:nvSpPr>
        <p:spPr/>
        <p:txBody>
          <a:bodyPr/>
          <a:lstStyle/>
          <a:p>
            <a:r>
              <a:rPr lang="en-US" dirty="0"/>
              <a:t>Some three in ten people (2.3 billion) lack access to safe and readily available water at home (or maybe it is 5 in 10…)</a:t>
            </a:r>
          </a:p>
          <a:p>
            <a:r>
              <a:rPr lang="en-US" dirty="0"/>
              <a:t>Additional 1.2 billion from population growth gives 3.5 billion need water by 2030</a:t>
            </a:r>
          </a:p>
          <a:p>
            <a:pPr lvl="1"/>
            <a:r>
              <a:rPr lang="en-US" dirty="0"/>
              <a:t>267 million people per year!</a:t>
            </a:r>
          </a:p>
          <a:p>
            <a:pPr lvl="1"/>
            <a:r>
              <a:rPr lang="en-US" dirty="0" smtClean="0"/>
              <a:t>800,000 </a:t>
            </a:r>
            <a:r>
              <a:rPr lang="en-US" dirty="0"/>
              <a:t>L/s per year of new installed </a:t>
            </a:r>
            <a:r>
              <a:rPr lang="en-US" dirty="0" smtClean="0"/>
              <a:t>capacity</a:t>
            </a:r>
          </a:p>
          <a:p>
            <a:pPr lvl="1"/>
            <a:r>
              <a:rPr lang="en-US" dirty="0" smtClean="0"/>
              <a:t>Water for 18 New York Cities per year!</a:t>
            </a:r>
            <a:endParaRPr lang="en-US" dirty="0"/>
          </a:p>
        </p:txBody>
      </p:sp>
      <p:pic>
        <p:nvPicPr>
          <p:cNvPr id="4" name="Picture 3"/>
          <p:cNvPicPr>
            <a:picLocks noChangeAspect="1"/>
          </p:cNvPicPr>
          <p:nvPr/>
        </p:nvPicPr>
        <p:blipFill rotWithShape="1">
          <a:blip r:embed="rId3"/>
          <a:srcRect t="13226"/>
          <a:stretch/>
        </p:blipFill>
        <p:spPr>
          <a:xfrm>
            <a:off x="0" y="5791200"/>
            <a:ext cx="9396311" cy="1499880"/>
          </a:xfrm>
          <a:prstGeom prst="rect">
            <a:avLst/>
          </a:prstGeom>
        </p:spPr>
      </p:pic>
    </p:spTree>
    <p:extLst>
      <p:ext uri="{BB962C8B-B14F-4D97-AF65-F5344CB8AC3E}">
        <p14:creationId xmlns:p14="http://schemas.microsoft.com/office/powerpoint/2010/main" val="40206447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forgot to include replacement of failing plants</a:t>
            </a:r>
            <a:endParaRPr lang="en-US" dirty="0"/>
          </a:p>
        </p:txBody>
      </p:sp>
      <p:sp>
        <p:nvSpPr>
          <p:cNvPr id="3" name="Content Placeholder 2"/>
          <p:cNvSpPr>
            <a:spLocks noGrp="1"/>
          </p:cNvSpPr>
          <p:nvPr>
            <p:ph idx="1"/>
          </p:nvPr>
        </p:nvSpPr>
        <p:spPr/>
        <p:txBody>
          <a:bodyPr/>
          <a:lstStyle/>
          <a:p>
            <a:endParaRPr lang="en-US" dirty="0"/>
          </a:p>
        </p:txBody>
      </p:sp>
      <p:pic>
        <p:nvPicPr>
          <p:cNvPr id="1026" name="Picture 2" descr="https://lh3.googleusercontent.com/wx5c5gdL4GZ43uAKh7ApvMBsTjApc6WsnKMZ4XUTC335HdzlraJKT4NmgAzmoyYtuhQTluXUW1TfrEzbrsMKONYfPVMXy2XYOBtTEITCcPIgviDuLAlT0Qv4HijYbNy6Dz8eKxv2920H3pZk2tzcTGmStlH1GK550nhCkITmllP3sSP6XGUYBND58-h5SCMwopYbw8E9AXC9OaHHcrhfs4cZ0XyrRW6LckEbTJg6J4C9R2Rtpce14H1iozSgn85WnCUFMzXvF83Q04NoMlZYcJG31kVO0KEt7MylZL5m9v4dZxAoTrVRSCWw1Sn0sCQAu6ESzWwq1-I2aW6mPI2n3FffSyCDeFvgyf78EpqFyla7bgxFt8h9rFoXxS87vcUlXzD0W0Vm_zu0GmNekpAkPirk8GItQyPXriP26lNch74zwuYdqzkz4epoCUceFT389vV_RLqLILpJWDVuRzjNgu11xyEvKx7icVi8XoL0LMPTb_u7pl6zsS7z59TKZz0LOIlgfFMgm3yf7x72-4yBu1ZXwWBXqxncm1LE2fhrMHuLnWJP2VrKRYGP64_9kt4dnSh4LehyNQuUTTPBgp-I8Pomf6mOaCEvVzRONkCqB3vta76yQKTuqXMFiL6Y9lyuewdw8RGjJNM47qoPH3-CpCXeN3czv-b1B2Dgv3FZSufxE9rYuSHqtIUQ7ZqX7OWVTozgDSJraVO94b2uQg=w1601-h901-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12001"/>
            <a:ext cx="9144000" cy="5145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1330181"/>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Logistics</a:t>
            </a:r>
          </a:p>
        </p:txBody>
      </p:sp>
      <p:sp>
        <p:nvSpPr>
          <p:cNvPr id="3" name="Content Placeholder 2"/>
          <p:cNvSpPr>
            <a:spLocks noGrp="1"/>
          </p:cNvSpPr>
          <p:nvPr>
            <p:ph idx="1"/>
          </p:nvPr>
        </p:nvSpPr>
        <p:spPr/>
        <p:txBody>
          <a:bodyPr/>
          <a:lstStyle/>
          <a:p>
            <a:r>
              <a:rPr lang="en-US" dirty="0" smtClean="0"/>
              <a:t>Learn python!</a:t>
            </a:r>
          </a:p>
          <a:p>
            <a:r>
              <a:rPr lang="en-US" dirty="0" smtClean="0"/>
              <a:t>Post </a:t>
            </a:r>
            <a:r>
              <a:rPr lang="en-US" dirty="0"/>
              <a:t>issues at </a:t>
            </a:r>
            <a:r>
              <a:rPr lang="en-US" sz="2000" dirty="0"/>
              <a:t>https://github.com/AguaClara/CEE4520/issues</a:t>
            </a:r>
            <a:endParaRPr lang="en-US" dirty="0" smtClean="0"/>
          </a:p>
          <a:p>
            <a:endParaRPr lang="en-US" dirty="0" smtClean="0"/>
          </a:p>
          <a:p>
            <a:pPr lvl="1"/>
            <a:endParaRPr lang="en-US" dirty="0"/>
          </a:p>
        </p:txBody>
      </p:sp>
    </p:spTree>
    <p:extLst>
      <p:ext uri="{BB962C8B-B14F-4D97-AF65-F5344CB8AC3E}">
        <p14:creationId xmlns:p14="http://schemas.microsoft.com/office/powerpoint/2010/main" val="3477776469"/>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4.9 billion need new water supply systems by </a:t>
            </a:r>
            <a:r>
              <a:rPr lang="en-US" dirty="0" smtClean="0"/>
              <a:t>2030</a:t>
            </a:r>
            <a:endParaRPr lang="en-US" dirty="0"/>
          </a:p>
        </p:txBody>
      </p:sp>
      <p:sp>
        <p:nvSpPr>
          <p:cNvPr id="3" name="Content Placeholder 2"/>
          <p:cNvSpPr>
            <a:spLocks noGrp="1"/>
          </p:cNvSpPr>
          <p:nvPr>
            <p:ph idx="1"/>
          </p:nvPr>
        </p:nvSpPr>
        <p:spPr>
          <a:xfrm>
            <a:off x="457200" y="1600202"/>
            <a:ext cx="4631635" cy="4525963"/>
          </a:xfrm>
        </p:spPr>
        <p:txBody>
          <a:bodyPr/>
          <a:lstStyle/>
          <a:p>
            <a:r>
              <a:rPr lang="en-US" dirty="0" smtClean="0"/>
              <a:t>48 year lifetime</a:t>
            </a:r>
          </a:p>
          <a:p>
            <a:r>
              <a:rPr lang="en-US" dirty="0" smtClean="0"/>
              <a:t>12 years until 2030</a:t>
            </a:r>
          </a:p>
          <a:p>
            <a:r>
              <a:rPr lang="en-US" dirty="0" smtClean="0"/>
              <a:t>25% of existing plants need to be replaced</a:t>
            </a:r>
          </a:p>
          <a:p>
            <a:r>
              <a:rPr lang="en-US" dirty="0" smtClean="0"/>
              <a:t>Supposedly 5.6 billion have safe water on tap</a:t>
            </a:r>
          </a:p>
          <a:p>
            <a:r>
              <a:rPr lang="en-US" dirty="0" smtClean="0"/>
              <a:t>1.4 billion need upgraded systems by 2030</a:t>
            </a:r>
          </a:p>
          <a:p>
            <a:endParaRPr lang="en-US" dirty="0" smtClean="0"/>
          </a:p>
          <a:p>
            <a:endParaRPr lang="en-US" dirty="0"/>
          </a:p>
        </p:txBody>
      </p:sp>
      <p:pic>
        <p:nvPicPr>
          <p:cNvPr id="2050" name="Picture 2" descr="https://lh3.googleusercontent.com/Xtx-mIkQSa1Z69G25L2cvh1x20EFTE8-5qzUxw4PzMqbRq7jbeTfwbS3a_vpLdYTciX9XegMU97SmtshQz0aOZTAtiOma_AbjYcovq5ITfWZ3dY2XeQqgIdRdwKfYXoMun5v6A2YLvYO-BumFY3BFDkJEhDOgsRWby-xbO-FoVgPg0mQb9LHNokiSGylMGnhu2gIXGD3nERlqqDwMk4wotiiBU4ZNFnweP_c8z0XTvWjPIlDmIBnqKHUW9459YcT4bPOo7AgwTqA1LRk1XlUmvNjj-Ln_kmljJWP7l4rU-VvArUeCJxAirlgvvPIFIgfjXi2Jf81gchrPFFGfHApWD-7X9lXX2udl0dxlbpVrQ2F0UgR0nWQ6UqOJPTgrzUIUWLyZ4dVltkk2uJ1pmolWXtxJ2qPoaULJ85bv5gPro2chD4yCmnFCXx8D4KT4O7O3UYWAkvztv4WqoiGIaOthhb2oKj5weQuDN5txQxzXTXwUb7mqoZOb8Z-Z_rpcEZz0Ut2EjSJWl4oj-k0_SnhCGAuJ18qZlS94ynMa2NTVVsyLBsIbQSpHeeeQC-FK46tfuNxs8afHmCckWT6bBSChpMQ3GPTrBq2_EvO-WDYQ84LFx6Jc4XszgJSKMOUF4cmU3gsKEC5mH6BfjYNDtAOU8cHrjUvusyzEzDiTDqXaWruaim-c5o8hrvy69OO35trWJNBI3NPUOtwNYj79Q=w1139-h854-n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7635" y="1600202"/>
            <a:ext cx="3764715" cy="2822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333938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8" name="TextBox 7">
            <a:extLst>
              <a:ext uri="{FF2B5EF4-FFF2-40B4-BE49-F238E27FC236}">
                <a16:creationId xmlns:a16="http://schemas.microsoft.com/office/drawing/2014/main" id="{07660937-87FD-4B1D-BE1B-807D2D9B094E}"/>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11" name="Rectangle 5">
            <a:extLst>
              <a:ext uri="{FF2B5EF4-FFF2-40B4-BE49-F238E27FC236}">
                <a16:creationId xmlns:a16="http://schemas.microsoft.com/office/drawing/2014/main" id="{CBA2F83D-60CA-4D70-846C-E1E97D7009BF}"/>
              </a:ext>
            </a:extLst>
          </p:cNvPr>
          <p:cNvSpPr>
            <a:spLocks noGrp="1" noChangeArrowheads="1"/>
          </p:cNvSpPr>
          <p:nvPr>
            <p:ph idx="1"/>
          </p:nvPr>
        </p:nvSpPr>
        <p:spPr>
          <a:xfrm>
            <a:off x="1987825" y="1600200"/>
            <a:ext cx="6695038" cy="4525963"/>
          </a:xfrm>
        </p:spPr>
        <p:txBody>
          <a:bodyPr/>
          <a:lstStyle/>
          <a:p>
            <a:r>
              <a:rPr lang="en-US" dirty="0">
                <a:solidFill>
                  <a:schemeClr val="bg1">
                    <a:lumMod val="75000"/>
                  </a:schemeClr>
                </a:solidFill>
              </a:rPr>
              <a:t>Burden of unsafe water</a:t>
            </a:r>
          </a:p>
          <a:p>
            <a:r>
              <a:rPr lang="en-US" dirty="0">
                <a:solidFill>
                  <a:schemeClr val="bg1">
                    <a:lumMod val="75000"/>
                  </a:schemeClr>
                </a:solidFill>
              </a:rPr>
              <a:t>The Sustainable Development Goals</a:t>
            </a:r>
          </a:p>
          <a:p>
            <a:pPr lvl="1"/>
            <a:r>
              <a:rPr lang="en-US" dirty="0">
                <a:solidFill>
                  <a:schemeClr val="bg1">
                    <a:lumMod val="75000"/>
                  </a:schemeClr>
                </a:solidFill>
              </a:rPr>
              <a:t>Safe and Improved…</a:t>
            </a:r>
          </a:p>
          <a:p>
            <a:r>
              <a:rPr lang="en-US" b="1" dirty="0"/>
              <a:t>Intermittent Supplies</a:t>
            </a:r>
          </a:p>
          <a:p>
            <a:r>
              <a:rPr lang="en-US" dirty="0">
                <a:solidFill>
                  <a:schemeClr val="bg1">
                    <a:lumMod val="75000"/>
                  </a:schemeClr>
                </a:solidFill>
              </a:rPr>
              <a:t>The technology is well developed…</a:t>
            </a:r>
          </a:p>
          <a:p>
            <a:pPr lvl="1"/>
            <a:r>
              <a:rPr lang="en-US" dirty="0">
                <a:solidFill>
                  <a:schemeClr val="bg1">
                    <a:lumMod val="75000"/>
                  </a:schemeClr>
                </a:solidFill>
              </a:rPr>
              <a:t>Cell phones vs. municipal water technology</a:t>
            </a:r>
          </a:p>
          <a:p>
            <a:r>
              <a:rPr lang="en-US" dirty="0">
                <a:solidFill>
                  <a:schemeClr val="bg1">
                    <a:lumMod val="75000"/>
                  </a:schemeClr>
                </a:solidFill>
              </a:rPr>
              <a:t>A role for universities</a:t>
            </a:r>
          </a:p>
          <a:p>
            <a:endParaRPr lang="en-US" dirty="0"/>
          </a:p>
        </p:txBody>
      </p:sp>
      <p:pic>
        <p:nvPicPr>
          <p:cNvPr id="12" name="Picture 19" descr="Peru Kids">
            <a:hlinkClick r:id="rId3" action="ppaction://hlinksldjump"/>
            <a:extLst>
              <a:ext uri="{FF2B5EF4-FFF2-40B4-BE49-F238E27FC236}">
                <a16:creationId xmlns:a16="http://schemas.microsoft.com/office/drawing/2014/main" id="{3F0B7638-5FBE-4701-AE82-391DF3B7B6DA}"/>
              </a:ext>
            </a:extLst>
          </p:cNvPr>
          <p:cNvPicPr>
            <a:picLocks noChangeAspect="1" noChangeArrowheads="1"/>
          </p:cNvPicPr>
          <p:nvPr/>
        </p:nvPicPr>
        <p:blipFill>
          <a:blip r:embed="rId4" cstate="print"/>
          <a:srcRect/>
          <a:stretch>
            <a:fillRect/>
          </a:stretch>
        </p:blipFill>
        <p:spPr bwMode="black">
          <a:xfrm>
            <a:off x="1597153" y="1547941"/>
            <a:ext cx="499355" cy="727857"/>
          </a:xfrm>
          <a:prstGeom prst="rect">
            <a:avLst/>
          </a:prstGeom>
          <a:noFill/>
          <a:ln w="9525">
            <a:noFill/>
            <a:miter lim="800000"/>
            <a:headEnd/>
            <a:tailEnd/>
          </a:ln>
        </p:spPr>
      </p:pic>
      <p:pic>
        <p:nvPicPr>
          <p:cNvPr id="13" name="Picture 3">
            <a:hlinkClick r:id="rId5" action="ppaction://hlinksldjump"/>
            <a:extLst>
              <a:ext uri="{FF2B5EF4-FFF2-40B4-BE49-F238E27FC236}">
                <a16:creationId xmlns:a16="http://schemas.microsoft.com/office/drawing/2014/main" id="{191B96EC-587C-4A95-9C26-6AC30D7AAB3B}"/>
              </a:ext>
            </a:extLst>
          </p:cNvPr>
          <p:cNvPicPr>
            <a:picLocks noChangeAspect="1" noChangeArrowheads="1"/>
          </p:cNvPicPr>
          <p:nvPr/>
        </p:nvPicPr>
        <p:blipFill>
          <a:blip r:embed="rId6" cstate="screen"/>
          <a:srcRect/>
          <a:stretch>
            <a:fillRect/>
          </a:stretch>
        </p:blipFill>
        <p:spPr bwMode="auto">
          <a:xfrm>
            <a:off x="1125977" y="4488685"/>
            <a:ext cx="970532" cy="727857"/>
          </a:xfrm>
          <a:prstGeom prst="rect">
            <a:avLst/>
          </a:prstGeom>
          <a:noFill/>
          <a:ln w="9525">
            <a:noFill/>
            <a:miter lim="800000"/>
            <a:headEnd/>
            <a:tailEnd/>
          </a:ln>
          <a:effectLst/>
        </p:spPr>
      </p:pic>
      <p:pic>
        <p:nvPicPr>
          <p:cNvPr id="14" name="Picture 1">
            <a:hlinkClick r:id="rId7" action="ppaction://hlinksldjump"/>
            <a:extLst>
              <a:ext uri="{FF2B5EF4-FFF2-40B4-BE49-F238E27FC236}">
                <a16:creationId xmlns:a16="http://schemas.microsoft.com/office/drawing/2014/main" id="{A3BCFE8F-C1AC-43AC-9AE2-5141157FC4CA}"/>
              </a:ext>
            </a:extLst>
          </p:cNvPr>
          <p:cNvPicPr>
            <a:picLocks noChangeAspect="1" noChangeArrowheads="1"/>
          </p:cNvPicPr>
          <p:nvPr/>
        </p:nvPicPr>
        <p:blipFill>
          <a:blip r:embed="rId8" cstate="print"/>
          <a:srcRect/>
          <a:stretch>
            <a:fillRect/>
          </a:stretch>
        </p:blipFill>
        <p:spPr bwMode="auto">
          <a:xfrm>
            <a:off x="995966" y="5762234"/>
            <a:ext cx="1174537" cy="727857"/>
          </a:xfrm>
          <a:prstGeom prst="rect">
            <a:avLst/>
          </a:prstGeom>
          <a:noFill/>
          <a:ln w="9525">
            <a:noFill/>
            <a:miter lim="800000"/>
            <a:headEnd/>
            <a:tailEnd/>
          </a:ln>
          <a:effectLst/>
        </p:spPr>
      </p:pic>
      <p:pic>
        <p:nvPicPr>
          <p:cNvPr id="16" name="Shape 99" descr="http://texas-slab-leak-repair.com/yahoo_site_admin/assets/images/slab-leak.242134202_std.jpg">
            <a:hlinkClick r:id="rId9" action="ppaction://hlinksldjump"/>
            <a:extLst>
              <a:ext uri="{FF2B5EF4-FFF2-40B4-BE49-F238E27FC236}">
                <a16:creationId xmlns:a16="http://schemas.microsoft.com/office/drawing/2014/main" id="{945F14AF-7222-4315-ACA4-88D05941881A}"/>
              </a:ext>
            </a:extLst>
          </p:cNvPr>
          <p:cNvPicPr preferRelativeResize="0"/>
          <p:nvPr/>
        </p:nvPicPr>
        <p:blipFill rotWithShape="1">
          <a:blip r:embed="rId10">
            <a:alphaModFix/>
          </a:blip>
          <a:srcRect t="3548" b="10398"/>
          <a:stretch/>
        </p:blipFill>
        <p:spPr>
          <a:xfrm>
            <a:off x="1414976" y="3638890"/>
            <a:ext cx="681532" cy="735495"/>
          </a:xfrm>
          <a:prstGeom prst="rect">
            <a:avLst/>
          </a:prstGeom>
          <a:noFill/>
          <a:ln>
            <a:noFill/>
          </a:ln>
        </p:spPr>
      </p:pic>
      <p:pic>
        <p:nvPicPr>
          <p:cNvPr id="17" name="Picture 6" descr="Image result for sustainable development goals water and sanitation">
            <a:hlinkClick r:id="rId11" action="ppaction://hlinksldjump"/>
            <a:extLst>
              <a:ext uri="{FF2B5EF4-FFF2-40B4-BE49-F238E27FC236}">
                <a16:creationId xmlns:a16="http://schemas.microsoft.com/office/drawing/2014/main" id="{869A0101-5FD8-4B1A-B57A-47913909EE1C}"/>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25977" y="2452139"/>
            <a:ext cx="970531" cy="970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676523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Intermittent Supplies</a:t>
            </a:r>
          </a:p>
        </p:txBody>
      </p:sp>
      <p:sp>
        <p:nvSpPr>
          <p:cNvPr id="30723" name="Rectangle 3"/>
          <p:cNvSpPr>
            <a:spLocks noGrp="1" noChangeArrowheads="1"/>
          </p:cNvSpPr>
          <p:nvPr>
            <p:ph idx="1"/>
          </p:nvPr>
        </p:nvSpPr>
        <p:spPr>
          <a:xfrm>
            <a:off x="694853" y="1591901"/>
            <a:ext cx="7887832" cy="4876800"/>
          </a:xfrm>
        </p:spPr>
        <p:txBody>
          <a:bodyPr/>
          <a:lstStyle/>
          <a:p>
            <a:pPr>
              <a:lnSpc>
                <a:spcPct val="90000"/>
              </a:lnSpc>
            </a:pPr>
            <a:r>
              <a:rPr lang="en-US" sz="2800" dirty="0"/>
              <a:t>It is estimated that over one-third of the urban water supplies in Africa, and in Latin America and the Caribbean, and more than half those in Asia, operate intermittently.</a:t>
            </a:r>
          </a:p>
          <a:p>
            <a:pPr>
              <a:lnSpc>
                <a:spcPct val="90000"/>
              </a:lnSpc>
            </a:pPr>
            <a:r>
              <a:rPr lang="en-US" sz="2800" dirty="0"/>
              <a:t>Why are supplies intermittent? _______________</a:t>
            </a:r>
          </a:p>
          <a:p>
            <a:pPr lvl="1">
              <a:lnSpc>
                <a:spcPct val="90000"/>
              </a:lnSpc>
            </a:pPr>
            <a:r>
              <a:rPr lang="en-US" sz="2400" dirty="0">
                <a:solidFill>
                  <a:schemeClr val="folHlink"/>
                </a:solidFill>
              </a:rPr>
              <a:t>Crude form of rationing</a:t>
            </a:r>
          </a:p>
          <a:p>
            <a:pPr lvl="1">
              <a:lnSpc>
                <a:spcPct val="90000"/>
              </a:lnSpc>
            </a:pPr>
            <a:r>
              <a:rPr lang="en-US" sz="2400" dirty="0">
                <a:solidFill>
                  <a:schemeClr val="folHlink"/>
                </a:solidFill>
              </a:rPr>
              <a:t>Lack of meters</a:t>
            </a:r>
          </a:p>
          <a:p>
            <a:pPr lvl="1">
              <a:lnSpc>
                <a:spcPct val="90000"/>
              </a:lnSpc>
            </a:pPr>
            <a:r>
              <a:rPr lang="en-US" sz="2400" dirty="0">
                <a:solidFill>
                  <a:schemeClr val="folHlink"/>
                </a:solidFill>
              </a:rPr>
              <a:t>Leaking system – reduce amount of water lost</a:t>
            </a:r>
          </a:p>
          <a:p>
            <a:pPr lvl="1">
              <a:lnSpc>
                <a:spcPct val="90000"/>
              </a:lnSpc>
            </a:pPr>
            <a:r>
              <a:rPr lang="en-US" sz="2400" dirty="0">
                <a:solidFill>
                  <a:schemeClr val="folHlink"/>
                </a:solidFill>
              </a:rPr>
              <a:t>Some sections of the city might never receive water otherwise</a:t>
            </a:r>
          </a:p>
          <a:p>
            <a:pPr lvl="1">
              <a:lnSpc>
                <a:spcPct val="90000"/>
              </a:lnSpc>
            </a:pPr>
            <a:r>
              <a:rPr lang="en-US" sz="2400" dirty="0">
                <a:solidFill>
                  <a:schemeClr val="folHlink"/>
                </a:solidFill>
              </a:rPr>
              <a:t>Elevation challenges!</a:t>
            </a:r>
          </a:p>
        </p:txBody>
      </p:sp>
      <p:sp>
        <p:nvSpPr>
          <p:cNvPr id="30725" name="Text Box 5"/>
          <p:cNvSpPr txBox="1">
            <a:spLocks noChangeArrowheads="1"/>
          </p:cNvSpPr>
          <p:nvPr/>
        </p:nvSpPr>
        <p:spPr bwMode="auto">
          <a:xfrm>
            <a:off x="5724965" y="3143958"/>
            <a:ext cx="26987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Rolling blackouts</a:t>
            </a:r>
          </a:p>
        </p:txBody>
      </p:sp>
      <p:grpSp>
        <p:nvGrpSpPr>
          <p:cNvPr id="30731" name="Group 11"/>
          <p:cNvGrpSpPr>
            <a:grpSpLocks/>
          </p:cNvGrpSpPr>
          <p:nvPr/>
        </p:nvGrpSpPr>
        <p:grpSpPr bwMode="auto">
          <a:xfrm>
            <a:off x="1468438" y="4037444"/>
            <a:ext cx="6323012" cy="1512887"/>
            <a:chOff x="925" y="2937"/>
            <a:chExt cx="1874" cy="1120"/>
          </a:xfrm>
        </p:grpSpPr>
        <p:sp>
          <p:nvSpPr>
            <p:cNvPr id="30726" name="Line 6"/>
            <p:cNvSpPr>
              <a:spLocks noChangeShapeType="1"/>
            </p:cNvSpPr>
            <p:nvPr/>
          </p:nvSpPr>
          <p:spPr bwMode="auto">
            <a:xfrm>
              <a:off x="925" y="2937"/>
              <a:ext cx="187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0727" name="Line 7"/>
            <p:cNvSpPr>
              <a:spLocks noChangeShapeType="1"/>
            </p:cNvSpPr>
            <p:nvPr/>
          </p:nvSpPr>
          <p:spPr bwMode="auto">
            <a:xfrm>
              <a:off x="925" y="3217"/>
              <a:ext cx="187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28" name="Line 8"/>
            <p:cNvSpPr>
              <a:spLocks noChangeShapeType="1"/>
            </p:cNvSpPr>
            <p:nvPr/>
          </p:nvSpPr>
          <p:spPr bwMode="auto">
            <a:xfrm>
              <a:off x="925" y="3497"/>
              <a:ext cx="187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29" name="Line 9"/>
            <p:cNvSpPr>
              <a:spLocks noChangeShapeType="1"/>
            </p:cNvSpPr>
            <p:nvPr/>
          </p:nvSpPr>
          <p:spPr bwMode="auto">
            <a:xfrm>
              <a:off x="925" y="3777"/>
              <a:ext cx="187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30" name="Line 10"/>
            <p:cNvSpPr>
              <a:spLocks noChangeShapeType="1"/>
            </p:cNvSpPr>
            <p:nvPr/>
          </p:nvSpPr>
          <p:spPr bwMode="auto">
            <a:xfrm>
              <a:off x="925" y="4057"/>
              <a:ext cx="187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0732" name="Line 12"/>
          <p:cNvSpPr>
            <a:spLocks noChangeShapeType="1"/>
          </p:cNvSpPr>
          <p:nvPr/>
        </p:nvSpPr>
        <p:spPr bwMode="auto">
          <a:xfrm>
            <a:off x="1524000" y="5966256"/>
            <a:ext cx="2692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2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7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514350" indent="-514350">
              <a:buFont typeface="+mj-lt"/>
              <a:buAutoNum type="alphaUcPeriod"/>
            </a:pPr>
            <a:r>
              <a:rPr lang="en-US" dirty="0" smtClean="0"/>
              <a:t> I’ve </a:t>
            </a:r>
            <a:r>
              <a:rPr lang="en-US" dirty="0" smtClean="0"/>
              <a:t>always had accessed to water at the tap</a:t>
            </a:r>
          </a:p>
          <a:p>
            <a:pPr marL="514350" indent="-514350">
              <a:buFont typeface="+mj-lt"/>
              <a:buAutoNum type="alphaUcPeriod"/>
            </a:pPr>
            <a:r>
              <a:rPr lang="en-US" dirty="0" smtClean="0"/>
              <a:t> I </a:t>
            </a:r>
            <a:r>
              <a:rPr lang="en-US" dirty="0" smtClean="0"/>
              <a:t>visited a city where water was intermittent</a:t>
            </a:r>
          </a:p>
          <a:p>
            <a:pPr marL="514350" indent="-514350">
              <a:buFont typeface="+mj-lt"/>
              <a:buAutoNum type="alphaUcPeriod"/>
            </a:pPr>
            <a:r>
              <a:rPr lang="en-US" dirty="0" smtClean="0"/>
              <a:t> I </a:t>
            </a:r>
            <a:r>
              <a:rPr lang="en-US" dirty="0" smtClean="0"/>
              <a:t>grew up in a town or city where water was intermittent</a:t>
            </a:r>
            <a:endParaRPr lang="en-US" dirty="0"/>
          </a:p>
        </p:txBody>
      </p:sp>
      <p:sp>
        <p:nvSpPr>
          <p:cNvPr id="5" name="Text Placeholder 4"/>
          <p:cNvSpPr>
            <a:spLocks noGrp="1"/>
          </p:cNvSpPr>
          <p:nvPr>
            <p:ph type="body" sz="quarter" idx="13"/>
          </p:nvPr>
        </p:nvSpPr>
        <p:spPr/>
        <p:txBody>
          <a:bodyPr/>
          <a:lstStyle/>
          <a:p>
            <a:r>
              <a:rPr lang="en-US" dirty="0"/>
              <a:t>What is your experience with intermittent water supply?</a:t>
            </a:r>
          </a:p>
        </p:txBody>
      </p:sp>
      <p:sp>
        <p:nvSpPr>
          <p:cNvPr id="4" name="Title 3"/>
          <p:cNvSpPr>
            <a:spLocks noGrp="1"/>
          </p:cNvSpPr>
          <p:nvPr>
            <p:ph type="title"/>
          </p:nvPr>
        </p:nvSpPr>
        <p:spPr/>
        <p:txBody>
          <a:bodyPr/>
          <a:lstStyle/>
          <a:p>
            <a:endParaRPr lang="es-HN"/>
          </a:p>
        </p:txBody>
      </p:sp>
    </p:spTree>
    <p:extLst>
      <p:ext uri="{BB962C8B-B14F-4D97-AF65-F5344CB8AC3E}">
        <p14:creationId xmlns:p14="http://schemas.microsoft.com/office/powerpoint/2010/main" val="1303464706"/>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 just acquired a hotel in downtown Delhi, India</a:t>
            </a:r>
          </a:p>
        </p:txBody>
      </p:sp>
      <p:sp>
        <p:nvSpPr>
          <p:cNvPr id="3" name="Content Placeholder 2"/>
          <p:cNvSpPr>
            <a:spLocks noGrp="1"/>
          </p:cNvSpPr>
          <p:nvPr>
            <p:ph idx="1"/>
          </p:nvPr>
        </p:nvSpPr>
        <p:spPr/>
        <p:txBody>
          <a:bodyPr/>
          <a:lstStyle/>
          <a:p>
            <a:r>
              <a:rPr lang="en-US" dirty="0"/>
              <a:t>Electricity is intermittent, what do you do?</a:t>
            </a:r>
          </a:p>
          <a:p>
            <a:r>
              <a:rPr lang="en-US" dirty="0"/>
              <a:t>Water is intermittent, what do you do?</a:t>
            </a:r>
          </a:p>
          <a:p>
            <a:pPr lvl="1"/>
            <a:r>
              <a:rPr lang="en-US" dirty="0"/>
              <a:t>How can you get more water?</a:t>
            </a:r>
          </a:p>
          <a:p>
            <a:pPr lvl="2"/>
            <a:r>
              <a:rPr lang="en-US" dirty="0"/>
              <a:t> </a:t>
            </a:r>
          </a:p>
          <a:p>
            <a:pPr lvl="2"/>
            <a:r>
              <a:rPr lang="en-US" dirty="0"/>
              <a:t> </a:t>
            </a:r>
          </a:p>
          <a:p>
            <a:pPr lvl="2"/>
            <a:r>
              <a:rPr lang="en-US" dirty="0"/>
              <a:t> </a:t>
            </a:r>
          </a:p>
          <a:p>
            <a:pPr lvl="1"/>
            <a:r>
              <a:rPr lang="en-US" dirty="0"/>
              <a:t>How does each affect your water quality?</a:t>
            </a:r>
          </a:p>
          <a:p>
            <a:pPr lvl="1"/>
            <a:endParaRPr lang="en-US" dirty="0"/>
          </a:p>
          <a:p>
            <a:pPr lvl="1"/>
            <a:endParaRPr lang="en-US" dirty="0"/>
          </a:p>
        </p:txBody>
      </p:sp>
    </p:spTree>
    <p:extLst>
      <p:ext uri="{BB962C8B-B14F-4D97-AF65-F5344CB8AC3E}">
        <p14:creationId xmlns:p14="http://schemas.microsoft.com/office/powerpoint/2010/main" val="7809966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p:txBody>
          <a:bodyPr/>
          <a:lstStyle/>
          <a:p>
            <a:pPr lvl="0"/>
            <a:r>
              <a:rPr lang="en-US" dirty="0">
                <a:sym typeface="Calibri"/>
              </a:rPr>
              <a:t>Leaks don’t cause contamination unless the flow is INTO the pipe</a:t>
            </a:r>
          </a:p>
        </p:txBody>
      </p:sp>
      <p:sp>
        <p:nvSpPr>
          <p:cNvPr id="97" name="Shape 97"/>
          <p:cNvSpPr txBox="1">
            <a:spLocks noGrp="1"/>
          </p:cNvSpPr>
          <p:nvPr>
            <p:ph idx="1"/>
          </p:nvPr>
        </p:nvSpPr>
        <p:spPr/>
        <p:txBody>
          <a:bodyPr/>
          <a:lstStyle/>
          <a:p>
            <a:pPr lvl="0"/>
            <a:r>
              <a:rPr lang="en-US">
                <a:sym typeface="Calibri"/>
              </a:rPr>
              <a:t>Necessary conditions:</a:t>
            </a:r>
          </a:p>
          <a:p>
            <a:pPr lvl="1"/>
            <a:r>
              <a:rPr lang="en-US">
                <a:sym typeface="Calibri"/>
              </a:rPr>
              <a:t>Saturated contaminated soil</a:t>
            </a:r>
          </a:p>
          <a:p>
            <a:pPr lvl="1"/>
            <a:r>
              <a:rPr lang="en-US">
                <a:sym typeface="Calibri"/>
              </a:rPr>
              <a:t>Leaky Pipe</a:t>
            </a:r>
          </a:p>
          <a:p>
            <a:pPr lvl="1"/>
            <a:r>
              <a:rPr lang="en-US">
                <a:sym typeface="Calibri"/>
              </a:rPr>
              <a:t>Pressure outside pipe must </a:t>
            </a:r>
            <a:br>
              <a:rPr lang="en-US">
                <a:sym typeface="Calibri"/>
              </a:rPr>
            </a:br>
            <a:r>
              <a:rPr lang="en-US">
                <a:sym typeface="Calibri"/>
              </a:rPr>
              <a:t>exceed pressure inside pipe</a:t>
            </a:r>
          </a:p>
          <a:p>
            <a:pPr lvl="0"/>
            <a:r>
              <a:rPr lang="en-US">
                <a:sym typeface="Calibri"/>
              </a:rPr>
              <a:t>Potential Causes:</a:t>
            </a:r>
          </a:p>
          <a:p>
            <a:pPr lvl="1"/>
            <a:r>
              <a:rPr lang="en-US">
                <a:sym typeface="Calibri"/>
              </a:rPr>
              <a:t>Negative pressure transients</a:t>
            </a:r>
          </a:p>
          <a:p>
            <a:pPr lvl="1"/>
            <a:r>
              <a:rPr lang="en-US">
                <a:sym typeface="Calibri"/>
              </a:rPr>
              <a:t>Booster pumps</a:t>
            </a:r>
          </a:p>
        </p:txBody>
      </p:sp>
      <p:sp>
        <p:nvSpPr>
          <p:cNvPr id="98" name="Shape 98"/>
          <p:cNvSpPr txBox="1"/>
          <p:nvPr/>
        </p:nvSpPr>
        <p:spPr>
          <a:xfrm>
            <a:off x="307975" y="6172198"/>
            <a:ext cx="5333999"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s-HN" sz="1200" b="0" i="0" u="none" strike="noStrike" cap="none">
                <a:solidFill>
                  <a:schemeClr val="dk1"/>
                </a:solidFill>
                <a:latin typeface="Calibri"/>
                <a:ea typeface="Calibri"/>
                <a:cs typeface="Calibri"/>
                <a:sym typeface="Calibri"/>
              </a:rPr>
              <a:t>*Photo credits</a:t>
            </a:r>
          </a:p>
          <a:p>
            <a:pPr marL="0" marR="0" lvl="0" indent="0" algn="l" rtl="0">
              <a:spcBef>
                <a:spcPts val="0"/>
              </a:spcBef>
              <a:buSzPct val="25000"/>
              <a:buNone/>
            </a:pPr>
            <a:r>
              <a:rPr lang="es-HN" sz="1200" b="0" i="0" u="none" strike="noStrike" cap="none">
                <a:solidFill>
                  <a:schemeClr val="dk1"/>
                </a:solidFill>
                <a:latin typeface="Calibri"/>
                <a:ea typeface="Calibri"/>
                <a:cs typeface="Calibri"/>
                <a:sym typeface="Calibri"/>
              </a:rPr>
              <a:t>Top: </a:t>
            </a:r>
            <a:r>
              <a:rPr lang="es-HN" sz="1200" b="0" i="0" u="sng" strike="noStrike" cap="none">
                <a:solidFill>
                  <a:schemeClr val="hlink"/>
                </a:solidFill>
                <a:latin typeface="Calibri"/>
                <a:ea typeface="Calibri"/>
                <a:cs typeface="Calibri"/>
                <a:sym typeface="Calibri"/>
                <a:hlinkClick r:id="rId3"/>
              </a:rPr>
              <a:t>http://texas-slab-leak-repair.com/water_leak</a:t>
            </a:r>
            <a:r>
              <a:rPr lang="es-HN" sz="1200" b="0" i="0" u="none" strike="noStrike" cap="none">
                <a:solidFill>
                  <a:schemeClr val="dk1"/>
                </a:solidFill>
                <a:latin typeface="Calibri"/>
                <a:ea typeface="Calibri"/>
                <a:cs typeface="Calibri"/>
                <a:sym typeface="Calibri"/>
              </a:rPr>
              <a:t> </a:t>
            </a:r>
          </a:p>
          <a:p>
            <a:pPr marL="0" marR="0" lvl="0" indent="0" algn="l" rtl="0">
              <a:spcBef>
                <a:spcPts val="0"/>
              </a:spcBef>
              <a:buSzPct val="25000"/>
              <a:buNone/>
            </a:pPr>
            <a:r>
              <a:rPr lang="es-HN" sz="1200" b="0" i="0" u="none" strike="noStrike" cap="none">
                <a:solidFill>
                  <a:schemeClr val="dk1"/>
                </a:solidFill>
                <a:latin typeface="Calibri"/>
                <a:ea typeface="Calibri"/>
                <a:cs typeface="Calibri"/>
                <a:sym typeface="Calibri"/>
              </a:rPr>
              <a:t>Bottom: Emily Kumple</a:t>
            </a:r>
          </a:p>
        </p:txBody>
      </p:sp>
      <p:pic>
        <p:nvPicPr>
          <p:cNvPr id="99" name="Shape 99" descr="http://texas-slab-leak-repair.com/yahoo_site_admin/assets/images/slab-leak.242134202_std.jpg"/>
          <p:cNvPicPr preferRelativeResize="0"/>
          <p:nvPr/>
        </p:nvPicPr>
        <p:blipFill rotWithShape="1">
          <a:blip r:embed="rId4">
            <a:alphaModFix/>
          </a:blip>
          <a:srcRect t="-10400" b="10399"/>
          <a:stretch/>
        </p:blipFill>
        <p:spPr>
          <a:xfrm>
            <a:off x="6748010" y="1295400"/>
            <a:ext cx="1883583" cy="2362200"/>
          </a:xfrm>
          <a:prstGeom prst="rect">
            <a:avLst/>
          </a:prstGeom>
          <a:noFill/>
          <a:ln>
            <a:noFill/>
          </a:ln>
        </p:spPr>
      </p:pic>
      <p:sp>
        <p:nvSpPr>
          <p:cNvPr id="100" name="Shape 100" descr="Displaying Photo 2.JP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01" name="Shape 101" descr="Displaying Photo 2.JP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02" name="Shape 102" descr="Displaying Photo 2.JP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pic>
        <p:nvPicPr>
          <p:cNvPr id="103" name="Shape 103"/>
          <p:cNvPicPr preferRelativeResize="0"/>
          <p:nvPr/>
        </p:nvPicPr>
        <p:blipFill rotWithShape="1">
          <a:blip r:embed="rId5">
            <a:alphaModFix/>
          </a:blip>
          <a:srcRect/>
          <a:stretch/>
        </p:blipFill>
        <p:spPr>
          <a:xfrm>
            <a:off x="6584903" y="3809998"/>
            <a:ext cx="2209799" cy="2947846"/>
          </a:xfrm>
          <a:prstGeom prst="rect">
            <a:avLst/>
          </a:prstGeom>
          <a:noFill/>
          <a:ln>
            <a:noFill/>
          </a:ln>
        </p:spPr>
      </p:pic>
    </p:spTree>
    <p:extLst>
      <p:ext uri="{BB962C8B-B14F-4D97-AF65-F5344CB8AC3E}">
        <p14:creationId xmlns:p14="http://schemas.microsoft.com/office/powerpoint/2010/main" val="226232385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39507" y="228600"/>
            <a:ext cx="84582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a:solidFill>
                  <a:schemeClr val="dk2"/>
                </a:solidFill>
                <a:latin typeface="Calibri"/>
                <a:ea typeface="Calibri"/>
                <a:cs typeface="Calibri"/>
                <a:sym typeface="Calibri"/>
              </a:rPr>
              <a:t>Booster pumps that pull water from the distribution system should be banned</a:t>
            </a:r>
          </a:p>
        </p:txBody>
      </p:sp>
      <p:sp>
        <p:nvSpPr>
          <p:cNvPr id="110" name="Shape 110" descr="data:image/jpeg;base64,/9j/4AAQSkZJRgABAQAAAQABAAD/2wCEAAkGBxQTEhUUEhQWFBUXFBUXFhQUFRQUFRQUFBUXFxQUFxUYHCggGBolHBQUITEhJSkrLi4uFx8zODMsNygtLisBCgoKDg0OFxAQFywcHBwsLCwsLCwsLCwsLCwsLCwsLCwsLCwsLCwsLCwsLCwsLCwsLCwsLCwsLCwsLCssLCwsK//AABEIAK4BIgMBIgACEQEDEQH/xAAbAAABBQEBAAAAAAAAAAAAAAADAQIEBQYAB//EAEMQAAEDAQUEBwUFBQcFAAAAAAEAAgMRBAUSITEGQVFhEyJxgZGhsTJCUsHRYnKS4fAHFlOC8RUjM0OissIUJCVjc//EABgBAQEBAQEAAAAAAAAAAAAAAAABAgME/8QAIBEBAQACAwEBAAMBAAAAAAAAAAECERIhMQNBE1FxBP/aAAwDAQACEQMRAD8AqbfcQjFQKjhw8lUCBpru8Ftb2cRGaCuW7WvYsZaZeApUGvjSq5YZ2+liNoU1z801ybiXREky1RDK2mhqorSuqgntmaQEomA3KGwp4cgWWeu4IL3rnBNciuqjQQue4NYC5xyAAqSgNWu/Z1Zi60ufuZGc+bqAeVVcZu6GatNnfE4skaWuGocKFBqtTt87FI13329zSKepWVapYHFdVKUhUVYXH/ij+YeX5LStCy1zmkre0/7StSCtxFXfhOAnmFnWFXl9NcGvJNQS2g4KhaVnJTnJCckpTCsKWqcXJlV1UB4JS3RJ0qGE1BNs9ppWqLZmNJqK15qAFJs0oGqqJzH8fBc1yaB6JSOH9FUNK5vFLhS0yQMdzTErkgKDiV1E2SOoy4+iI5Axcm4lyDWWeTFJQEnCdDpQjjw1UB1wxE6upU0FRQZ6DkqOz3m5oOEgk6nmK5dmaifvTOMuqO4JjNYyF9apmzsJ3OPeVJj2bg/hk9rnfVYl21lp3OA/lH0TH7VWn+KfT0Wto377is4aaxgZbiajzWCt0WB7m8D5bloblvAytDy5xPsuBJNKKr2miwyB25w8x+ggr4inhyBZ3hPBzRRpBkmgokj8ghVQcF6VsHZhFY5Jj75Jr9lgIHzXmrBU0G/Jeq7Q0s12CMa9G1ne7I+pW8J7UrJ7ZM6kbvtOHiAfksoCtbf5x2SN3Nh8W0+ay8Fnc49Vpd90E+izlO1hAVysYrjtB0gk72OHqpUeytqP+URzLmD51U0qDdZ67fvD6LSNeo9j2QtLXVIYBUe/wPIK3NxzDcD2OHzWoihvh1Yz3LNha+9LqmwGkTyfsjF6LMWmxSs9uN7PvMc31CzkqMSkqmok0dK56U8SKrCmJapgcnVUD6pqSqREEJyStOaElBVF3F7IquxUUGCY1AVg8LSGtNUSWgCRrUjwgjOC4opYgv7FASMrn5pWNySAK6EcxpEfoylTSKtjcLnN49YfNQLdHR1eKs7dkQ7gfIqFeUdW14Zhb0iC5qFgR4akLsKy0ttlLThc5h0cKjtCu9oYsUWIe7n9VlLK/BI13A+W9bU0eym4jyKDFjijtKj2hpaSC05EjwToHk6NNFRIDk5mtKokEEj3BrI3OcdAKErSXds2Gda0Zu3RNOX8zxr2DxUs6XGzc34z0coach3nX8la3RZpbVJhc84AQXYnH2agGgzzohXhZXPmeQzqtpkxtGtbQU9nRWuw5PTSACjcFTvA61Bn+LwWf4/217Mv+uceOGOmws9iia0MDA5raUD+tppqprZKCgFBwAy8FWWi9GMJGuR0zz4KLLfo91viUuTyaaCpTKrMvvuTiB3KPLekh9892SzyhprMadXmsW63PPvu8SnC8ZPjd41TnF02WM8UhkKyUd7Sj368iB9P1RSor9cPaAPkryhpbWi6rPIT0kLCeOEA+LaHzVNeOxMUlTFIYyTWjhjb3aHzKnR34ynWqO6vop9ntbHirXA9mvgrtHnl47IWmKpwdI0e9GcWX3fa8lRFe0CSiqr7uKC1Nq5uGSlRI3Inhi+IdqvSPK6pcSn33cDrM/DI2oPsvFcLxy4HluVZ0bfhCngc6QcQm9MOI8UoDR7o8ESN4G4eCo6C2NBzzVpZ7yYTo4cyCR5BVvS8grWy2jqEUzCRBDbm50r+Fx+SG+1Dg8/yuXQ2uuZOeYT3WpUCdMSMmv8ABM6UmtGOPcPqjdOdUxs2ag5kr6DqHnmPqnNfJ/D/ANQSiZP6RVA8cvwD8X5Lk7pFyog2ltQRxVPaHksGedcJG/JXFtNASquzx9Un3nnKq2gQFKAbte1K5R4K1IOtfPejlc61DnaBaW5bRVg5ZeCzMQFVaXJLRxHHMdo1SBb5jpJXcc+/QpdnLrknl6OMZaucdGN4k/LepV+wYmAjUHyP50W82fuoWSzhmkjgHSH7Xw9jQaeJ3rSH2exR2dmCIZn2nn2nU4ncOSD0NTUqRI8Zk7lVMtbpZGxNNA5wbUZGhNFztajb3DY2xWd7vjJcdOz5LzeN+DHho0Oe51G6ULjhHYAV6htAwQ2NwaaYYyB3DJeQyTp9stSQxiW6VMdKoTpyhOkXluTppPM44oZtKgF6TGpurpYG1ckv/UKtMiUSpsWInCe2YcVWGRcJU2LdsiJj/QyVSyVGZaFqZJpoLHez2kVOJoFKHXx+qu7BeTJh1TQjVpyI8dRzWMjmqqp1+OD6tABGhzr4rv8APeTN6enWyzslYY5W4mHdoQRo4HcV5rtNs++yuBrjieTgf2e67g713LW3Df4mb1+q4ZcjwU6+LP09mmiAq7DibX42dYU50BHeumvxl5aTv5pgdxTx7NOeqBVZEpkeWLy5KdE/U8VDe7C0Z6qRE7IfrVUOIARWglBlcQOPBcHmgqURImfQ0GlM+1Ma5BqE8PQOBqlD0jHJjpBVAeq5R8X6quVDLczGcO7LwGqpbxtPXAbo1XMxIBO93kFnZ2UJHNdKyklvWrXUVR2QqJD1mgHcVLhdnlu481iqcyIAo0DsDgef9U9sYJTzZllWquGISTRgioxgn+XrfJa60yVJqsTsrasE8WLQvDT2u6g9QtHfNpwMI3nL6q5XoisvW34jhB6o8ymbPz4bTET8Y88lVvehC0FrgRqCCO0Zrz8u9t6ep7YW3HZZBXQV7gQSvJZJFv7XMZbO4inWiOQ5tXm7nLX37sMRjIhuehF6a564abEL0heg403pFrQMXp3SKKZEnSK8U2kOelDlEMi7pU4m05r0RsqgRzIrZKrNxXacZMkFzGuNXNBPHMeNCKoJlol6cL0/HrFzy9XN2uyIGQGgHr2qJY7zkZbo8UjnHG1lK5YXGlQBlvQ7PP1cq0XXBYzLeEAoadKHuNMsEfXdU9jF15Y3/WdVZWqwx2i9ZLO49G100jQ6OmTmV1Byp1Sq+23QIpHxkglj3Nr91xFfJAsF5f8Ak3TOIaGz2h5JIGrngDzUS9r2Mk0kmdHyOcNRkSaeS6Tiz2NarGaVGdN43dq6N4y5cSoTbe4ilcu/wVlcm0TrOHBsQkxUNXUypXRZsi9mT2gDMlBMwpkVJv8A2iktLGt6FrMLsVRSulKeaiXRehgkLzG19WluF2mZBr5eazqAb7QSljldzWgO3kn8CPx/JJ+/sv8ACjHf+Smp/Z2pOkcMg0nuKTDIaUY49jXH5K5/fuXdHH5lJ+/k3BngVdQ7VHQTfC/8JSK0/fyfgz8J+qVNQ7V0r6knw7FTW/2u0K1lkHu6cFUSuxO8lakOshAKnsFD2Zn6IEMYrn7oqUeB2IeP5LP41rsVlrwHFryPNSG3434R5KivKTMN7yojEhWqjvJtQagUNewg1Wx2knxiOQezIwPBGlXUxDuPyXlrAvTtk4xarCIiQHMc4McfddqAfskEDuHBTKbxpPWflegOen2yJzHua8Uc0kEHcQor3LyOq+gvQ9EBjpQU13aeizrnJQ5Cmct3dCuchOkQ3PQ3FWYgjpEwvSNfxGSYStSIIZSP6Jpea5oa4hWRKe5yTEmOSVTSbFD0aORRU9hUsVZ2WhNDoVK/s9vxGncq6yuzVo2Rc7bGp2G0AZDRbfZOwGOEyuADpMmVGYjGrq7g4+ICgbN7NYqTWgUZqyM5GTg5w3M9VprxnoCfyHADs0XX5YXe6zlXke1N3GCctBJBGIE766+dVGiu+QxiTCS2pGWdKZVPL6Lbbd2DHC2UasNDT4XfnRSrlsYZExnBor27/Nd76w84hjJNGipJoABU9wVltBcsllcwOzD2NcDwdQY2dxPmFvZpo4nxigDnk0y4DPPwU2/Lrba7OWe8Osw8HDTx071dbR5EXF2W9MIOfJSzHgJBFCMiDuIOajvfQHnqacVnQY1h+SQjcnOccqA0HJN6N3ArO1K9lE2qcIXH8yEksJaKnTkaps0auTarkE17uqeIyQ4GUBcUpd1jzR42YnBu5oxO+QVvdSBWg4Wgb3ZuSWOWlQnPGIuce75KO2OhT1Rm2cPzcoE8eFxHD0Vu1tGqBeA0PcqhsZW4/Z1a6OkZxAcO0ZH1CwcT1odk7RgtLPtVb45jzAVg9Lvu42WptQQyYCgefZcBo1/yduXnl42KSF5ZK0tcNx38wdCOYXp1kmqFKnhZK3BKxr27g4ac2nVp7Fzy+crUrxh7kNzTwPgvS7fsgNYHD7klGnsDwKHvos/brtliNJI3N5kZHsdoVmfPTW2Rcw8D4IZWlcOSGYm8AtcDbO0TStL0beAQn2Nh1aE4m1BERXPMZ+Y1TSr82GOns+ZVXNYjio3PWmeiXFEFy4Kd/Z7gCTTQ5b1Y3bAwxtJaCcx5pMdiia2qKyMk0ot1dmz00vsR4G/G/qN8Tr3VWjsGzETM5HGU/C2rGePtHyWuA87ui4Z5nhsbK8To1vNzjkF6Hc2y8UFHPIlkGhI/u2HiAfbPM5cldtIAwgBrRoxoDWjuGp5pj3JPnIbDlfWpOp148ll9tLf0ULT8UrB3Crj6LRSOWC/aVP8A4LPvuP8ApA/5LXkT0jdoXy/3eFuB2VCCSQedVorOdFlNl4WOY55zfXL7OY3LWWQ6JbtGO2rvMm04W/5YArwd7TvUDuWw2XvQSMBB7e0aheYXrKeklr7Rlkr24yrjYu2mJ2E6OPmdPTyWJdVqzpeftAubA7/qGDqvyfyfTI9/qOaxrdMS9injjngfHKQGvaQamlK6EHcRqvH73s7oXmE0OE+0NHDUOHbVPpj+wwv4YZqCpGu5EoabvBQXPJc2oyCkutHL0XK2tzRbQ/CBxKYx3xacPko8xL3VypuCcTSld/qNQqzS4G81yjukXLW6mk0CgqVLkfSOo1fr2Js7MTmsHaUtpcHPPAeg1W54xfUSWTDQd579EsQqaoErwSSd6cydulUE98mVFEtLatPj4IlUgKor42ngT3KdYXPY5rg09VwOh3GqALQ5hIa40UoWx9PaKo9YskuQIVrDKslsxbMcDCczSh7W5H0WihcgtGvRGvypXLhu8CoMciM16KHaLqgf7cMZ5trGf9BCrp9krOalplYeGJrh5gHzVxiS4kVmnbGt3TEfej+jkM7Gn+O38D81qcS4uRWW/c2us47o3H1K6LYqFlcczz92Nre/MnktPjSEoKuz7MWVurHyf/STLwYArKyWWOIUhijjH2GCv4jUp1UhcqgrpCdST25ppchF6aXoCOcgvcuJTHOVQxxXmW30+K10+CNje8kuPk4L0p7l5BtNOH2qZ3/sI/BRv/FZy8WJ2y9qpLgr7XqFvrGM15fs+f8AuI+0/wC0r02wOUiV5Ze8jemnqCT0slM6UON3in3VOSKbxmEl/QgWiXnI8+LiodmdheKLOc21L20zre+VwxGtKADcO5Je1jqzFw38lEid1gRvAPirWa0gsIWp3j2z5WXqnPdlXd+sksjUOE1q13YuDq5hR2Z9/qodC00OikxOSxId0a5FwFcptR7P1WOkOrjQKPO6jObvTepduILwxvsty/NQJ5A45aDIdy9FcYhFqTAjlqYgNC8kdifVCZknkoBTDMJ9VyaSg2GxNq6rmfC6vc4fUFbWB6802RtGGUj4hl2t/Ileg2aRaFqxyK1yhxvRmuRUnGlEiCHJQUBsa7Gh1XEoHl6QvTKrqopxckqm1XVVQtUtU2qSqBS5McUjimkogcrl4japcT3u+JznficT8163tLaujs0z9CI3AfecKN8yvGy5Sqttn/8AGaeH6+a9Ku5y8vuKSkzf1vXpV2vUg862gdWeT77v9xVcQpN9Tf38tNMbvXNQxJVSw20Ud3yNja/CaOaDlnhruPBdiIG9Tbl2uaxoZM11QKBzQDUDSo3FNvG922h9WAhjRQA61OZPp4LOd1iuM3VZO3fx9d6iUU9zagjvCiOC4R1p+AHXTQ/IoTo8JRInURXNqOY9Nx+SbQMSDi7yXJmArlekHtzcIdh1Iz456kKrs79y0b2A/PvWet0eCQ05Hx3LtK50VzqILpjuRC8FAcFpCdKUdrkFrE9mSB9UlVxSID2SfA9j/hcD3b/Kq9NsctQDxGS8tqtxszbMUQB1HVPKmnlRWDVxPUhjlAicpTXIJQcnByA1yeHKqNiS1Q6rqoCVSVTapCUDqriUyq6qBVxKSqSqDiUwuSkoEsmtFUZP9o9tpA2Me+8V+6zM+eFecLT7e2gvtAaNGMA73ZnywrLlSiwuGOszeVT5U+a9Esj8LSTuCxOy0WZd2D6rV3lPgged+E08FIPOLRJic48XE+JqpFju98jHuYK4SBTea1Jp2KIWEblvdmrHghaDqese06IMO050OVNQRorW7KYTTUGp7Fdbb2sNYyIUq81dxwt08/RZq7JsLuWh7Douf0nTWN7WzeNKEeiDaGZ1Gh8jvHzR3Poez0TmtxAt36t7Rp9F53ZXKRG7xHmOCE8Ibpiyh1zWtbZTsHZ4LlG6RhzxeaRTVNLdumaACM8gSUe0FDaRwXojlUK32erMQGY4cN6qKrUOAos9a4w17gNPqqgFE5jElUWMqjiygTER5zQCUBWhXezdqwyFh94CnaP15KhxZJ9nlLXBw1BBVV6lZpcuXop8bu9UNgnqAeIVpC9EWLXJ4KjCTj5I7QgKCnVQapwKKJVI5yYXJCVQSq6qYCuc3j5IOJXOPHJM6ThkmEohXydw8yoZfUBPmcq+9rR0cMjx7rHEdwyVg82va3ufNI7Khe6nYDQeVFBdMeXgmu3JGCpHasjVbPNoApO1FrpGQOQ7yQgXYaDuVXf1oq0c3VWvxEG7wZJGt3E55bhmV6FZzhbU6ALF7Ms6zn8Mvmfkrq+bwJiLWihOVTuqpCsxfFtM0zn7q0byaNPme9R43UIKfJZiwAmndX6ILc1m9rGhjdjYDvbr2709oocu1Q7lkIdhOdR6fkrJ8etNy8mfV09GPcRbbHnUaOz7He8Pn3qKIsRwnKvr2q1MeJpbyxDkQPpUKpa+raq40sRnWUgkZLlJXLrzY4v/2Q=="/>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11" name="Shape 111" descr="data:image/jpeg;base64,/9j/4AAQSkZJRgABAQAAAQABAAD/2wCEAAkGBxQTEhUUEhQWFBUXFBUXFhQUFRQUFRQUFBUXFxQUFxUYHCggGBolHBQUITEhJSkrLi4uFx8zODMsNygtLisBCgoKDg0OFxAQFywcHBwsLCwsLCwsLCwsLCwsLCwsLCwsLCwsLCwsLCwsLCwsLCwsLCwsLCwsLCwsLCssLCwsK//AABEIAK4BIgMBIgACEQEDEQH/xAAbAAABBQEBAAAAAAAAAAAAAAADAQIEBQYAB//EAEMQAAEDAQUEBwUFBQcFAAAAAAEAAgMRBAUSITEGQVFhEyJxgZGhsTJCUsHRYnKS4fAHFlOC8RUjM0OissIUJCVjc//EABgBAQEBAQEAAAAAAAAAAAAAAAABAgME/8QAIBEBAQACAwEBAAMBAAAAAAAAAAECERIhMQNBE1FxBP/aAAwDAQACEQMRAD8AqbfcQjFQKjhw8lUCBpru8Ftb2cRGaCuW7WvYsZaZeApUGvjSq5YZ2+liNoU1z801ybiXREky1RDK2mhqorSuqgntmaQEomA3KGwp4cgWWeu4IL3rnBNciuqjQQue4NYC5xyAAqSgNWu/Z1Zi60ufuZGc+bqAeVVcZu6GatNnfE4skaWuGocKFBqtTt87FI13329zSKepWVapYHFdVKUhUVYXH/ij+YeX5LStCy1zmkre0/7StSCtxFXfhOAnmFnWFXl9NcGvJNQS2g4KhaVnJTnJCckpTCsKWqcXJlV1UB4JS3RJ0qGE1BNs9ppWqLZmNJqK15qAFJs0oGqqJzH8fBc1yaB6JSOH9FUNK5vFLhS0yQMdzTErkgKDiV1E2SOoy4+iI5Axcm4lyDWWeTFJQEnCdDpQjjw1UB1wxE6upU0FRQZ6DkqOz3m5oOEgk6nmK5dmaifvTOMuqO4JjNYyF9apmzsJ3OPeVJj2bg/hk9rnfVYl21lp3OA/lH0TH7VWn+KfT0Wto377is4aaxgZbiajzWCt0WB7m8D5bloblvAytDy5xPsuBJNKKr2miwyB25w8x+ggr4inhyBZ3hPBzRRpBkmgokj8ghVQcF6VsHZhFY5Jj75Jr9lgIHzXmrBU0G/Jeq7Q0s12CMa9G1ne7I+pW8J7UrJ7ZM6kbvtOHiAfksoCtbf5x2SN3Nh8W0+ay8Fnc49Vpd90E+izlO1hAVysYrjtB0gk72OHqpUeytqP+URzLmD51U0qDdZ67fvD6LSNeo9j2QtLXVIYBUe/wPIK3NxzDcD2OHzWoihvh1Yz3LNha+9LqmwGkTyfsjF6LMWmxSs9uN7PvMc31CzkqMSkqmok0dK56U8SKrCmJapgcnVUD6pqSqREEJyStOaElBVF3F7IquxUUGCY1AVg8LSGtNUSWgCRrUjwgjOC4opYgv7FASMrn5pWNySAK6EcxpEfoylTSKtjcLnN49YfNQLdHR1eKs7dkQ7gfIqFeUdW14Zhb0iC5qFgR4akLsKy0ttlLThc5h0cKjtCu9oYsUWIe7n9VlLK/BI13A+W9bU0eym4jyKDFjijtKj2hpaSC05EjwToHk6NNFRIDk5mtKokEEj3BrI3OcdAKErSXds2Gda0Zu3RNOX8zxr2DxUs6XGzc34z0coach3nX8la3RZpbVJhc84AQXYnH2agGgzzohXhZXPmeQzqtpkxtGtbQU9nRWuw5PTSACjcFTvA61Bn+LwWf4/217Mv+uceOGOmws9iia0MDA5raUD+tppqprZKCgFBwAy8FWWi9GMJGuR0zz4KLLfo91viUuTyaaCpTKrMvvuTiB3KPLekh9892SzyhprMadXmsW63PPvu8SnC8ZPjd41TnF02WM8UhkKyUd7Sj368iB9P1RSor9cPaAPkryhpbWi6rPIT0kLCeOEA+LaHzVNeOxMUlTFIYyTWjhjb3aHzKnR34ynWqO6vop9ntbHirXA9mvgrtHnl47IWmKpwdI0e9GcWX3fa8lRFe0CSiqr7uKC1Nq5uGSlRI3Inhi+IdqvSPK6pcSn33cDrM/DI2oPsvFcLxy4HluVZ0bfhCngc6QcQm9MOI8UoDR7o8ESN4G4eCo6C2NBzzVpZ7yYTo4cyCR5BVvS8grWy2jqEUzCRBDbm50r+Fx+SG+1Dg8/yuXQ2uuZOeYT3WpUCdMSMmv8ABM6UmtGOPcPqjdOdUxs2ag5kr6DqHnmPqnNfJ/D/ANQSiZP6RVA8cvwD8X5Lk7pFyog2ltQRxVPaHksGedcJG/JXFtNASquzx9Un3nnKq2gQFKAbte1K5R4K1IOtfPejlc61DnaBaW5bRVg5ZeCzMQFVaXJLRxHHMdo1SBb5jpJXcc+/QpdnLrknl6OMZaucdGN4k/LepV+wYmAjUHyP50W82fuoWSzhmkjgHSH7Xw9jQaeJ3rSH2exR2dmCIZn2nn2nU4ncOSD0NTUqRI8Zk7lVMtbpZGxNNA5wbUZGhNFztajb3DY2xWd7vjJcdOz5LzeN+DHho0Oe51G6ULjhHYAV6htAwQ2NwaaYYyB3DJeQyTp9stSQxiW6VMdKoTpyhOkXluTppPM44oZtKgF6TGpurpYG1ckv/UKtMiUSpsWInCe2YcVWGRcJU2LdsiJj/QyVSyVGZaFqZJpoLHez2kVOJoFKHXx+qu7BeTJh1TQjVpyI8dRzWMjmqqp1+OD6tABGhzr4rv8APeTN6enWyzslYY5W4mHdoQRo4HcV5rtNs++yuBrjieTgf2e67g713LW3Df4mb1+q4ZcjwU6+LP09mmiAq7DibX42dYU50BHeumvxl5aTv5pgdxTx7NOeqBVZEpkeWLy5KdE/U8VDe7C0Z6qRE7IfrVUOIARWglBlcQOPBcHmgqURImfQ0GlM+1Ma5BqE8PQOBqlD0jHJjpBVAeq5R8X6quVDLczGcO7LwGqpbxtPXAbo1XMxIBO93kFnZ2UJHNdKyklvWrXUVR2QqJD1mgHcVLhdnlu481iqcyIAo0DsDgef9U9sYJTzZllWquGISTRgioxgn+XrfJa60yVJqsTsrasE8WLQvDT2u6g9QtHfNpwMI3nL6q5XoisvW34jhB6o8ymbPz4bTET8Y88lVvehC0FrgRqCCO0Zrz8u9t6ep7YW3HZZBXQV7gQSvJZJFv7XMZbO4inWiOQ5tXm7nLX37sMRjIhuehF6a564abEL0heg403pFrQMXp3SKKZEnSK8U2kOelDlEMi7pU4m05r0RsqgRzIrZKrNxXacZMkFzGuNXNBPHMeNCKoJlol6cL0/HrFzy9XN2uyIGQGgHr2qJY7zkZbo8UjnHG1lK5YXGlQBlvQ7PP1cq0XXBYzLeEAoadKHuNMsEfXdU9jF15Y3/WdVZWqwx2i9ZLO49G100jQ6OmTmV1Byp1Sq+23QIpHxkglj3Nr91xFfJAsF5f8Ak3TOIaGz2h5JIGrngDzUS9r2Mk0kmdHyOcNRkSaeS6Tiz2NarGaVGdN43dq6N4y5cSoTbe4ilcu/wVlcm0TrOHBsQkxUNXUypXRZsi9mT2gDMlBMwpkVJv8A2iktLGt6FrMLsVRSulKeaiXRehgkLzG19WluF2mZBr5eazqAb7QSljldzWgO3kn8CPx/JJ+/sv8ACjHf+Smp/Z2pOkcMg0nuKTDIaUY49jXH5K5/fuXdHH5lJ+/k3BngVdQ7VHQTfC/8JSK0/fyfgz8J+qVNQ7V0r6knw7FTW/2u0K1lkHu6cFUSuxO8lakOshAKnsFD2Zn6IEMYrn7oqUeB2IeP5LP41rsVlrwHFryPNSG3434R5KivKTMN7yojEhWqjvJtQagUNewg1Wx2knxiOQezIwPBGlXUxDuPyXlrAvTtk4xarCIiQHMc4McfddqAfskEDuHBTKbxpPWflegOen2yJzHua8Uc0kEHcQor3LyOq+gvQ9EBjpQU13aeizrnJQ5Cmct3dCuchOkQ3PQ3FWYgjpEwvSNfxGSYStSIIZSP6Jpea5oa4hWRKe5yTEmOSVTSbFD0aORRU9hUsVZ2WhNDoVK/s9vxGncq6yuzVo2Rc7bGp2G0AZDRbfZOwGOEyuADpMmVGYjGrq7g4+ICgbN7NYqTWgUZqyM5GTg5w3M9VprxnoCfyHADs0XX5YXe6zlXke1N3GCctBJBGIE766+dVGiu+QxiTCS2pGWdKZVPL6Lbbd2DHC2UasNDT4XfnRSrlsYZExnBor27/Nd76w84hjJNGipJoABU9wVltBcsllcwOzD2NcDwdQY2dxPmFvZpo4nxigDnk0y4DPPwU2/Lrba7OWe8Osw8HDTx071dbR5EXF2W9MIOfJSzHgJBFCMiDuIOajvfQHnqacVnQY1h+SQjcnOccqA0HJN6N3ArO1K9lE2qcIXH8yEksJaKnTkaps0auTarkE17uqeIyQ4GUBcUpd1jzR42YnBu5oxO+QVvdSBWg4Wgb3ZuSWOWlQnPGIuce75KO2OhT1Rm2cPzcoE8eFxHD0Vu1tGqBeA0PcqhsZW4/Z1a6OkZxAcO0ZH1CwcT1odk7RgtLPtVb45jzAVg9Lvu42WptQQyYCgefZcBo1/yduXnl42KSF5ZK0tcNx38wdCOYXp1kmqFKnhZK3BKxr27g4ac2nVp7Fzy+crUrxh7kNzTwPgvS7fsgNYHD7klGnsDwKHvos/brtliNJI3N5kZHsdoVmfPTW2Rcw8D4IZWlcOSGYm8AtcDbO0TStL0beAQn2Nh1aE4m1BERXPMZ+Y1TSr82GOns+ZVXNYjio3PWmeiXFEFy4Kd/Z7gCTTQ5b1Y3bAwxtJaCcx5pMdiia2qKyMk0ot1dmz00vsR4G/G/qN8Tr3VWjsGzETM5HGU/C2rGePtHyWuA87ui4Z5nhsbK8To1vNzjkF6Hc2y8UFHPIlkGhI/u2HiAfbPM5cldtIAwgBrRoxoDWjuGp5pj3JPnIbDlfWpOp148ll9tLf0ULT8UrB3Crj6LRSOWC/aVP8A4LPvuP8ApA/5LXkT0jdoXy/3eFuB2VCCSQedVorOdFlNl4WOY55zfXL7OY3LWWQ6JbtGO2rvMm04W/5YArwd7TvUDuWw2XvQSMBB7e0aheYXrKeklr7Rlkr24yrjYu2mJ2E6OPmdPTyWJdVqzpeftAubA7/qGDqvyfyfTI9/qOaxrdMS9injjngfHKQGvaQamlK6EHcRqvH73s7oXmE0OE+0NHDUOHbVPpj+wwv4YZqCpGu5EoabvBQXPJc2oyCkutHL0XK2tzRbQ/CBxKYx3xacPko8xL3VypuCcTSld/qNQqzS4G81yjukXLW6mk0CgqVLkfSOo1fr2Js7MTmsHaUtpcHPPAeg1W54xfUSWTDQd579EsQqaoErwSSd6cydulUE98mVFEtLatPj4IlUgKor42ngT3KdYXPY5rg09VwOh3GqALQ5hIa40UoWx9PaKo9YskuQIVrDKslsxbMcDCczSh7W5H0WihcgtGvRGvypXLhu8CoMciM16KHaLqgf7cMZ5trGf9BCrp9krOalplYeGJrh5gHzVxiS4kVmnbGt3TEfej+jkM7Gn+O38D81qcS4uRWW/c2us47o3H1K6LYqFlcczz92Nre/MnktPjSEoKuz7MWVurHyf/STLwYArKyWWOIUhijjH2GCv4jUp1UhcqgrpCdST25ppchF6aXoCOcgvcuJTHOVQxxXmW30+K10+CNje8kuPk4L0p7l5BtNOH2qZ3/sI/BRv/FZy8WJ2y9qpLgr7XqFvrGM15fs+f8AuI+0/wC0r02wOUiV5Ze8jemnqCT0slM6UON3in3VOSKbxmEl/QgWiXnI8+LiodmdheKLOc21L20zre+VwxGtKADcO5Je1jqzFw38lEid1gRvAPirWa0gsIWp3j2z5WXqnPdlXd+sksjUOE1q13YuDq5hR2Z9/qodC00OikxOSxId0a5FwFcptR7P1WOkOrjQKPO6jObvTepduILwxvsty/NQJ5A45aDIdy9FcYhFqTAjlqYgNC8kdifVCZknkoBTDMJ9VyaSg2GxNq6rmfC6vc4fUFbWB6802RtGGUj4hl2t/Ileg2aRaFqxyK1yhxvRmuRUnGlEiCHJQUBsa7Gh1XEoHl6QvTKrqopxckqm1XVVQtUtU2qSqBS5McUjimkogcrl4japcT3u+JznficT8163tLaujs0z9CI3AfecKN8yvGy5Sqttn/8AGaeH6+a9Ku5y8vuKSkzf1vXpV2vUg862gdWeT77v9xVcQpN9Tf38tNMbvXNQxJVSw20Ud3yNja/CaOaDlnhruPBdiIG9Tbl2uaxoZM11QKBzQDUDSo3FNvG922h9WAhjRQA61OZPp4LOd1iuM3VZO3fx9d6iUU9zagjvCiOC4R1p+AHXTQ/IoTo8JRInURXNqOY9Nx+SbQMSDi7yXJmArlekHtzcIdh1Iz456kKrs79y0b2A/PvWet0eCQ05Hx3LtK50VzqILpjuRC8FAcFpCdKUdrkFrE9mSB9UlVxSID2SfA9j/hcD3b/Kq9NsctQDxGS8tqtxszbMUQB1HVPKmnlRWDVxPUhjlAicpTXIJQcnByA1yeHKqNiS1Q6rqoCVSVTapCUDqriUyq6qBVxKSqSqDiUwuSkoEsmtFUZP9o9tpA2Me+8V+6zM+eFecLT7e2gvtAaNGMA73ZnywrLlSiwuGOszeVT5U+a9Esj8LSTuCxOy0WZd2D6rV3lPgged+E08FIPOLRJic48XE+JqpFju98jHuYK4SBTea1Jp2KIWEblvdmrHghaDqese06IMO050OVNQRorW7KYTTUGp7Fdbb2sNYyIUq81dxwt08/RZq7JsLuWh7Douf0nTWN7WzeNKEeiDaGZ1Gh8jvHzR3Poez0TmtxAt36t7Rp9F53ZXKRG7xHmOCE8Ibpiyh1zWtbZTsHZ4LlG6RhzxeaRTVNLdumaACM8gSUe0FDaRwXojlUK32erMQGY4cN6qKrUOAos9a4w17gNPqqgFE5jElUWMqjiygTER5zQCUBWhXezdqwyFh94CnaP15KhxZJ9nlLXBw1BBVV6lZpcuXop8bu9UNgnqAeIVpC9EWLXJ4KjCTj5I7QgKCnVQapwKKJVI5yYXJCVQSq6qYCuc3j5IOJXOPHJM6ThkmEohXydw8yoZfUBPmcq+9rR0cMjx7rHEdwyVg82va3ufNI7Khe6nYDQeVFBdMeXgmu3JGCpHasjVbPNoApO1FrpGQOQ7yQgXYaDuVXf1oq0c3VWvxEG7wZJGt3E55bhmV6FZzhbU6ALF7Ms6zn8Mvmfkrq+bwJiLWihOVTuqpCsxfFtM0zn7q0byaNPme9R43UIKfJZiwAmndX6ILc1m9rGhjdjYDvbr2709oocu1Q7lkIdhOdR6fkrJ8etNy8mfV09GPcRbbHnUaOz7He8Pn3qKIsRwnKvr2q1MeJpbyxDkQPpUKpa+raq40sRnWUgkZLlJXLrzY4v/2Q=="/>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12" name="Shape 112"/>
          <p:cNvSpPr/>
          <p:nvPr/>
        </p:nvSpPr>
        <p:spPr>
          <a:xfrm>
            <a:off x="155575" y="6070600"/>
            <a:ext cx="5949599" cy="7874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s-HN" sz="1200" b="0" i="0" u="none" strike="noStrike" cap="none">
                <a:solidFill>
                  <a:schemeClr val="dk1"/>
                </a:solidFill>
                <a:latin typeface="Calibri"/>
                <a:ea typeface="Calibri"/>
                <a:cs typeface="Calibri"/>
                <a:sym typeface="Calibri"/>
              </a:rPr>
              <a:t>Image credits: </a:t>
            </a:r>
            <a:r>
              <a:rPr lang="es-HN" sz="1200" u="sng">
                <a:solidFill>
                  <a:schemeClr val="hlink"/>
                </a:solidFill>
                <a:latin typeface="Calibri"/>
                <a:ea typeface="Calibri"/>
                <a:cs typeface="Calibri"/>
                <a:sym typeface="Calibri"/>
                <a:hlinkClick r:id="rId3"/>
              </a:rPr>
              <a:t>http://www.egr.msu.edu/~fultras-web/images/applications/gui/PressureWaveform.png</a:t>
            </a:r>
          </a:p>
          <a:p>
            <a:pPr marL="0" marR="0" lvl="0" indent="0" algn="l" rtl="0">
              <a:spcBef>
                <a:spcPts val="0"/>
              </a:spcBef>
              <a:buSzPct val="25000"/>
              <a:buNone/>
            </a:pPr>
            <a:r>
              <a:rPr lang="es-HN" sz="1200">
                <a:solidFill>
                  <a:schemeClr val="dk1"/>
                </a:solidFill>
                <a:latin typeface="Calibri"/>
                <a:ea typeface="Calibri"/>
                <a:cs typeface="Calibri"/>
                <a:sym typeface="Calibri"/>
              </a:rPr>
              <a:t>Emily Kumple</a:t>
            </a:r>
          </a:p>
        </p:txBody>
      </p:sp>
      <p:pic>
        <p:nvPicPr>
          <p:cNvPr id="113" name="Shape 113"/>
          <p:cNvPicPr preferRelativeResize="0"/>
          <p:nvPr/>
        </p:nvPicPr>
        <p:blipFill>
          <a:blip r:embed="rId4">
            <a:alphaModFix/>
          </a:blip>
          <a:stretch>
            <a:fillRect/>
          </a:stretch>
        </p:blipFill>
        <p:spPr>
          <a:xfrm>
            <a:off x="4814225" y="2516676"/>
            <a:ext cx="3740200" cy="2805124"/>
          </a:xfrm>
          <a:prstGeom prst="rect">
            <a:avLst/>
          </a:prstGeom>
          <a:noFill/>
          <a:ln>
            <a:noFill/>
          </a:ln>
        </p:spPr>
      </p:pic>
      <p:pic>
        <p:nvPicPr>
          <p:cNvPr id="114" name="Shape 114"/>
          <p:cNvPicPr preferRelativeResize="0"/>
          <p:nvPr/>
        </p:nvPicPr>
        <p:blipFill>
          <a:blip r:embed="rId5">
            <a:alphaModFix/>
          </a:blip>
          <a:stretch>
            <a:fillRect/>
          </a:stretch>
        </p:blipFill>
        <p:spPr>
          <a:xfrm>
            <a:off x="460375" y="2442400"/>
            <a:ext cx="3938275" cy="2953700"/>
          </a:xfrm>
          <a:prstGeom prst="rect">
            <a:avLst/>
          </a:prstGeom>
          <a:noFill/>
          <a:ln>
            <a:noFill/>
          </a:ln>
        </p:spPr>
      </p:pic>
      <p:sp>
        <p:nvSpPr>
          <p:cNvPr id="115" name="Shape 115"/>
          <p:cNvSpPr txBox="1"/>
          <p:nvPr/>
        </p:nvSpPr>
        <p:spPr>
          <a:xfrm>
            <a:off x="612774" y="1665027"/>
            <a:ext cx="3785876" cy="627773"/>
          </a:xfrm>
          <a:prstGeom prst="rect">
            <a:avLst/>
          </a:prstGeom>
          <a:noFill/>
          <a:ln>
            <a:noFill/>
          </a:ln>
        </p:spPr>
        <p:txBody>
          <a:bodyPr lIns="91425" tIns="91425" rIns="91425" bIns="91425" anchor="t" anchorCtr="0">
            <a:noAutofit/>
          </a:bodyPr>
          <a:lstStyle/>
          <a:p>
            <a:pPr lvl="0">
              <a:spcBef>
                <a:spcPts val="0"/>
              </a:spcBef>
              <a:buNone/>
            </a:pPr>
            <a:r>
              <a:rPr lang="en-US" u="sng"/>
              <a:t>Pressure Transients</a:t>
            </a:r>
          </a:p>
        </p:txBody>
      </p:sp>
      <p:sp>
        <p:nvSpPr>
          <p:cNvPr id="116" name="Shape 116"/>
          <p:cNvSpPr txBox="1"/>
          <p:nvPr/>
        </p:nvSpPr>
        <p:spPr>
          <a:xfrm>
            <a:off x="4708478" y="1665027"/>
            <a:ext cx="3845947" cy="627773"/>
          </a:xfrm>
          <a:prstGeom prst="rect">
            <a:avLst/>
          </a:prstGeom>
          <a:noFill/>
          <a:ln>
            <a:noFill/>
          </a:ln>
        </p:spPr>
        <p:txBody>
          <a:bodyPr lIns="91425" tIns="91425" rIns="91425" bIns="91425" anchor="t" anchorCtr="0">
            <a:noAutofit/>
          </a:bodyPr>
          <a:lstStyle/>
          <a:p>
            <a:pPr lvl="0" rtl="0">
              <a:spcBef>
                <a:spcPts val="0"/>
              </a:spcBef>
              <a:buNone/>
            </a:pPr>
            <a:r>
              <a:rPr lang="en-US" u="sng"/>
              <a:t>Boster Pumps</a:t>
            </a:r>
          </a:p>
        </p:txBody>
      </p:sp>
      <p:cxnSp>
        <p:nvCxnSpPr>
          <p:cNvPr id="117" name="Shape 117"/>
          <p:cNvCxnSpPr/>
          <p:nvPr/>
        </p:nvCxnSpPr>
        <p:spPr>
          <a:xfrm>
            <a:off x="4944950" y="3385275"/>
            <a:ext cx="936600" cy="936600"/>
          </a:xfrm>
          <a:prstGeom prst="straightConnector1">
            <a:avLst/>
          </a:prstGeom>
          <a:noFill/>
          <a:ln w="76200" cap="flat" cmpd="sng">
            <a:solidFill>
              <a:srgbClr val="000000"/>
            </a:solidFill>
            <a:prstDash val="solid"/>
            <a:round/>
            <a:headEnd type="none" w="lg" len="lg"/>
            <a:tailEnd type="triangle" w="lg" len="lg"/>
          </a:ln>
        </p:spPr>
      </p:cxnSp>
    </p:spTree>
    <p:extLst>
      <p:ext uri="{BB962C8B-B14F-4D97-AF65-F5344CB8AC3E}">
        <p14:creationId xmlns:p14="http://schemas.microsoft.com/office/powerpoint/2010/main" val="2186742973"/>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Point of Use (POU) Treatment Option</a:t>
            </a:r>
          </a:p>
        </p:txBody>
      </p:sp>
      <p:sp>
        <p:nvSpPr>
          <p:cNvPr id="3" name="Content Placeholder 2"/>
          <p:cNvSpPr>
            <a:spLocks noGrp="1"/>
          </p:cNvSpPr>
          <p:nvPr>
            <p:ph idx="1"/>
          </p:nvPr>
        </p:nvSpPr>
        <p:spPr/>
        <p:txBody>
          <a:bodyPr/>
          <a:lstStyle/>
          <a:p>
            <a:r>
              <a:rPr lang="en-US" sz="3100" dirty="0"/>
              <a:t>A Hypothesis – Given that </a:t>
            </a:r>
          </a:p>
          <a:p>
            <a:pPr lvl="1"/>
            <a:r>
              <a:rPr lang="en-US" sz="2700" dirty="0"/>
              <a:t>centralized water supply systems always have leaks</a:t>
            </a:r>
          </a:p>
          <a:p>
            <a:pPr lvl="1"/>
            <a:r>
              <a:rPr lang="en-US" sz="2700" dirty="0"/>
              <a:t>intermittency is common when water is in short supply</a:t>
            </a:r>
          </a:p>
          <a:p>
            <a:pPr lvl="1"/>
            <a:r>
              <a:rPr lang="en-US" sz="2700" dirty="0"/>
              <a:t>contaminated water can flow into the supply pipes when they aren’t pressurized</a:t>
            </a:r>
          </a:p>
          <a:p>
            <a:pPr lvl="1"/>
            <a:r>
              <a:rPr lang="en-US" sz="2700" dirty="0"/>
              <a:t>Centralized systems often fail to meet standards</a:t>
            </a:r>
          </a:p>
          <a:p>
            <a:r>
              <a:rPr lang="en-US" sz="3100" dirty="0"/>
              <a:t>Household level (Point of Use) is the best option for drinking water treatment</a:t>
            </a:r>
          </a:p>
        </p:txBody>
      </p:sp>
    </p:spTree>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8" name="TextBox 7">
            <a:extLst>
              <a:ext uri="{FF2B5EF4-FFF2-40B4-BE49-F238E27FC236}">
                <a16:creationId xmlns:a16="http://schemas.microsoft.com/office/drawing/2014/main" id="{62128FF8-ACAB-4BD8-916C-58344538D2E1}"/>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11" name="Rectangle 5">
            <a:extLst>
              <a:ext uri="{FF2B5EF4-FFF2-40B4-BE49-F238E27FC236}">
                <a16:creationId xmlns:a16="http://schemas.microsoft.com/office/drawing/2014/main" id="{FB3E49CD-665E-4766-8E83-ED29587A5762}"/>
              </a:ext>
            </a:extLst>
          </p:cNvPr>
          <p:cNvSpPr>
            <a:spLocks noGrp="1" noChangeArrowheads="1"/>
          </p:cNvSpPr>
          <p:nvPr>
            <p:ph idx="1"/>
          </p:nvPr>
        </p:nvSpPr>
        <p:spPr>
          <a:xfrm>
            <a:off x="1987824" y="1600200"/>
            <a:ext cx="6927576" cy="4525963"/>
          </a:xfrm>
        </p:spPr>
        <p:txBody>
          <a:bodyPr/>
          <a:lstStyle/>
          <a:p>
            <a:r>
              <a:rPr lang="en-US" dirty="0">
                <a:solidFill>
                  <a:schemeClr val="bg1">
                    <a:lumMod val="75000"/>
                  </a:schemeClr>
                </a:solidFill>
              </a:rPr>
              <a:t>Burden of unsafe water</a:t>
            </a:r>
          </a:p>
          <a:p>
            <a:r>
              <a:rPr lang="en-US" dirty="0">
                <a:solidFill>
                  <a:schemeClr val="bg1">
                    <a:lumMod val="75000"/>
                  </a:schemeClr>
                </a:solidFill>
              </a:rPr>
              <a:t>The Sustainable Development </a:t>
            </a:r>
          </a:p>
          <a:p>
            <a:pPr marL="0" indent="0">
              <a:buNone/>
            </a:pPr>
            <a:r>
              <a:rPr lang="en-US" dirty="0">
                <a:solidFill>
                  <a:schemeClr val="bg1">
                    <a:lumMod val="75000"/>
                  </a:schemeClr>
                </a:solidFill>
              </a:rPr>
              <a:t>     Goals</a:t>
            </a:r>
          </a:p>
          <a:p>
            <a:pPr lvl="1"/>
            <a:r>
              <a:rPr lang="en-US" dirty="0">
                <a:solidFill>
                  <a:schemeClr val="bg1">
                    <a:lumMod val="75000"/>
                  </a:schemeClr>
                </a:solidFill>
              </a:rPr>
              <a:t>Safe and Improved…</a:t>
            </a:r>
          </a:p>
          <a:p>
            <a:r>
              <a:rPr lang="en-US" dirty="0">
                <a:solidFill>
                  <a:schemeClr val="bg1">
                    <a:lumMod val="75000"/>
                  </a:schemeClr>
                </a:solidFill>
              </a:rPr>
              <a:t>Intermittent Supplies</a:t>
            </a:r>
          </a:p>
          <a:p>
            <a:r>
              <a:rPr lang="en-US" b="1" dirty="0"/>
              <a:t>The technology is well developed…</a:t>
            </a:r>
          </a:p>
          <a:p>
            <a:pPr lvl="1"/>
            <a:r>
              <a:rPr lang="en-US" b="1" dirty="0"/>
              <a:t>Cell phones vs. municipal water technology</a:t>
            </a:r>
          </a:p>
          <a:p>
            <a:r>
              <a:rPr lang="en-US" dirty="0">
                <a:solidFill>
                  <a:schemeClr val="bg1">
                    <a:lumMod val="75000"/>
                  </a:schemeClr>
                </a:solidFill>
              </a:rPr>
              <a:t>A role for universities</a:t>
            </a:r>
          </a:p>
          <a:p>
            <a:endParaRPr lang="en-US" dirty="0"/>
          </a:p>
        </p:txBody>
      </p:sp>
      <p:pic>
        <p:nvPicPr>
          <p:cNvPr id="12" name="Picture 19" descr="Peru Kids">
            <a:hlinkClick r:id="rId3" action="ppaction://hlinksldjump"/>
            <a:extLst>
              <a:ext uri="{FF2B5EF4-FFF2-40B4-BE49-F238E27FC236}">
                <a16:creationId xmlns:a16="http://schemas.microsoft.com/office/drawing/2014/main" id="{9883D9D4-4784-4651-9027-C62021A4EC46}"/>
              </a:ext>
            </a:extLst>
          </p:cNvPr>
          <p:cNvPicPr>
            <a:picLocks noChangeAspect="1" noChangeArrowheads="1"/>
          </p:cNvPicPr>
          <p:nvPr/>
        </p:nvPicPr>
        <p:blipFill>
          <a:blip r:embed="rId4" cstate="print"/>
          <a:srcRect/>
          <a:stretch>
            <a:fillRect/>
          </a:stretch>
        </p:blipFill>
        <p:spPr bwMode="black">
          <a:xfrm>
            <a:off x="1597153" y="1547941"/>
            <a:ext cx="499355" cy="727857"/>
          </a:xfrm>
          <a:prstGeom prst="rect">
            <a:avLst/>
          </a:prstGeom>
          <a:noFill/>
          <a:ln w="9525">
            <a:noFill/>
            <a:miter lim="800000"/>
            <a:headEnd/>
            <a:tailEnd/>
          </a:ln>
        </p:spPr>
      </p:pic>
      <p:pic>
        <p:nvPicPr>
          <p:cNvPr id="13" name="Picture 3">
            <a:hlinkClick r:id="rId5" action="ppaction://hlinksldjump"/>
            <a:extLst>
              <a:ext uri="{FF2B5EF4-FFF2-40B4-BE49-F238E27FC236}">
                <a16:creationId xmlns:a16="http://schemas.microsoft.com/office/drawing/2014/main" id="{BA6D276D-9A62-4CD0-85BE-DD927E4B2EAF}"/>
              </a:ext>
            </a:extLst>
          </p:cNvPr>
          <p:cNvPicPr>
            <a:picLocks noChangeAspect="1" noChangeArrowheads="1"/>
          </p:cNvPicPr>
          <p:nvPr/>
        </p:nvPicPr>
        <p:blipFill>
          <a:blip r:embed="rId6" cstate="screen"/>
          <a:srcRect/>
          <a:stretch>
            <a:fillRect/>
          </a:stretch>
        </p:blipFill>
        <p:spPr bwMode="auto">
          <a:xfrm>
            <a:off x="1125977" y="4488685"/>
            <a:ext cx="970532" cy="727857"/>
          </a:xfrm>
          <a:prstGeom prst="rect">
            <a:avLst/>
          </a:prstGeom>
          <a:noFill/>
          <a:ln w="9525">
            <a:noFill/>
            <a:miter lim="800000"/>
            <a:headEnd/>
            <a:tailEnd/>
          </a:ln>
          <a:effectLst/>
        </p:spPr>
      </p:pic>
      <p:pic>
        <p:nvPicPr>
          <p:cNvPr id="14" name="Picture 1">
            <a:hlinkClick r:id="rId7" action="ppaction://hlinksldjump"/>
            <a:extLst>
              <a:ext uri="{FF2B5EF4-FFF2-40B4-BE49-F238E27FC236}">
                <a16:creationId xmlns:a16="http://schemas.microsoft.com/office/drawing/2014/main" id="{1A58C4AA-D511-4207-9188-7D07DA77EADC}"/>
              </a:ext>
            </a:extLst>
          </p:cNvPr>
          <p:cNvPicPr>
            <a:picLocks noChangeAspect="1" noChangeArrowheads="1"/>
          </p:cNvPicPr>
          <p:nvPr/>
        </p:nvPicPr>
        <p:blipFill>
          <a:blip r:embed="rId8" cstate="print"/>
          <a:srcRect/>
          <a:stretch>
            <a:fillRect/>
          </a:stretch>
        </p:blipFill>
        <p:spPr bwMode="auto">
          <a:xfrm>
            <a:off x="995966" y="5762234"/>
            <a:ext cx="1174537" cy="727857"/>
          </a:xfrm>
          <a:prstGeom prst="rect">
            <a:avLst/>
          </a:prstGeom>
          <a:noFill/>
          <a:ln w="9525">
            <a:noFill/>
            <a:miter lim="800000"/>
            <a:headEnd/>
            <a:tailEnd/>
          </a:ln>
          <a:effectLst/>
        </p:spPr>
      </p:pic>
      <p:pic>
        <p:nvPicPr>
          <p:cNvPr id="16" name="Shape 99" descr="http://texas-slab-leak-repair.com/yahoo_site_admin/assets/images/slab-leak.242134202_std.jpg">
            <a:hlinkClick r:id="rId9" action="ppaction://hlinksldjump"/>
            <a:extLst>
              <a:ext uri="{FF2B5EF4-FFF2-40B4-BE49-F238E27FC236}">
                <a16:creationId xmlns:a16="http://schemas.microsoft.com/office/drawing/2014/main" id="{8B62E7BB-E376-48F8-8BC7-69BD93AD7096}"/>
              </a:ext>
            </a:extLst>
          </p:cNvPr>
          <p:cNvPicPr preferRelativeResize="0"/>
          <p:nvPr/>
        </p:nvPicPr>
        <p:blipFill rotWithShape="1">
          <a:blip r:embed="rId10">
            <a:alphaModFix/>
          </a:blip>
          <a:srcRect t="3548" b="10398"/>
          <a:stretch/>
        </p:blipFill>
        <p:spPr>
          <a:xfrm>
            <a:off x="1414976" y="3638890"/>
            <a:ext cx="681532" cy="735495"/>
          </a:xfrm>
          <a:prstGeom prst="rect">
            <a:avLst/>
          </a:prstGeom>
          <a:noFill/>
          <a:ln>
            <a:noFill/>
          </a:ln>
        </p:spPr>
      </p:pic>
      <p:pic>
        <p:nvPicPr>
          <p:cNvPr id="17" name="Picture 6" descr="Image result for sustainable development goals water and sanitation">
            <a:hlinkClick r:id="rId11" action="ppaction://hlinksldjump"/>
            <a:extLst>
              <a:ext uri="{FF2B5EF4-FFF2-40B4-BE49-F238E27FC236}">
                <a16:creationId xmlns:a16="http://schemas.microsoft.com/office/drawing/2014/main" id="{8A80A88C-B2FB-42B2-9688-466CE6FF4FC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25977" y="2452139"/>
            <a:ext cx="970531" cy="970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81810"/>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Technology isn’t the problem</a:t>
            </a:r>
            <a:endParaRPr lang="en-US" dirty="0"/>
          </a:p>
        </p:txBody>
      </p:sp>
      <p:sp>
        <p:nvSpPr>
          <p:cNvPr id="3" name="Content Placeholder 2"/>
          <p:cNvSpPr>
            <a:spLocks noGrp="1"/>
          </p:cNvSpPr>
          <p:nvPr>
            <p:ph idx="1"/>
          </p:nvPr>
        </p:nvSpPr>
        <p:spPr>
          <a:xfrm>
            <a:off x="457200" y="1600200"/>
            <a:ext cx="6459648" cy="4525963"/>
          </a:xfrm>
        </p:spPr>
        <p:txBody>
          <a:bodyPr/>
          <a:lstStyle/>
          <a:p>
            <a:r>
              <a:rPr lang="en-US" dirty="0"/>
              <a:t>Former World Health Organization Director-General: Dr </a:t>
            </a:r>
            <a:r>
              <a:rPr lang="en-US" dirty="0" err="1"/>
              <a:t>Gro</a:t>
            </a:r>
            <a:r>
              <a:rPr lang="en-US" dirty="0"/>
              <a:t> Harlem </a:t>
            </a:r>
            <a:r>
              <a:rPr lang="en-US" dirty="0" err="1"/>
              <a:t>Brundtland</a:t>
            </a:r>
            <a:r>
              <a:rPr lang="en-US"/>
              <a:t> speech at Cornell University in 2005</a:t>
            </a:r>
            <a:endParaRPr lang="en-US" dirty="0"/>
          </a:p>
          <a:p>
            <a:r>
              <a:rPr lang="en-US" dirty="0"/>
              <a:t>Loosely paraphrasing…</a:t>
            </a:r>
          </a:p>
          <a:p>
            <a:r>
              <a:rPr lang="en-US" dirty="0"/>
              <a:t>We have the technology to solve the world’s problems – what is missing is education, institutional capacity, and political will</a:t>
            </a:r>
          </a:p>
          <a:p>
            <a:endParaRPr lang="en-US" dirty="0"/>
          </a:p>
        </p:txBody>
      </p:sp>
      <p:pic>
        <p:nvPicPr>
          <p:cNvPr id="248834" name="Picture 2" descr="Photo of Gro Harlem Bruntland"/>
          <p:cNvPicPr>
            <a:picLocks noChangeAspect="1" noChangeArrowheads="1"/>
          </p:cNvPicPr>
          <p:nvPr/>
        </p:nvPicPr>
        <p:blipFill>
          <a:blip r:embed="rId3" cstate="print"/>
          <a:srcRect/>
          <a:stretch>
            <a:fillRect/>
          </a:stretch>
        </p:blipFill>
        <p:spPr bwMode="auto">
          <a:xfrm>
            <a:off x="7086600" y="1600200"/>
            <a:ext cx="1419225" cy="1857376"/>
          </a:xfrm>
          <a:prstGeom prst="rect">
            <a:avLst/>
          </a:prstGeom>
          <a:noFill/>
        </p:spPr>
      </p:pic>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514350" indent="-514350">
              <a:buFont typeface="+mj-lt"/>
              <a:buAutoNum type="alphaUcPeriod"/>
            </a:pPr>
            <a:r>
              <a:rPr lang="en-US" sz="4000" dirty="0" smtClean="0"/>
              <a:t> a </a:t>
            </a:r>
            <a:r>
              <a:rPr lang="en-US" sz="4000" dirty="0" smtClean="0"/>
              <a:t>sage on the stage</a:t>
            </a:r>
          </a:p>
          <a:p>
            <a:pPr marL="514350" indent="-514350">
              <a:buFont typeface="+mj-lt"/>
              <a:buAutoNum type="alphaUcPeriod"/>
            </a:pPr>
            <a:r>
              <a:rPr lang="en-US" sz="4000" dirty="0" smtClean="0"/>
              <a:t> a </a:t>
            </a:r>
            <a:r>
              <a:rPr lang="en-US" sz="4000" dirty="0" smtClean="0"/>
              <a:t>guide by my side</a:t>
            </a:r>
          </a:p>
        </p:txBody>
      </p:sp>
      <p:sp>
        <p:nvSpPr>
          <p:cNvPr id="5" name="Text Placeholder 4"/>
          <p:cNvSpPr>
            <a:spLocks noGrp="1"/>
          </p:cNvSpPr>
          <p:nvPr>
            <p:ph type="body" sz="quarter" idx="13"/>
          </p:nvPr>
        </p:nvSpPr>
        <p:spPr/>
        <p:txBody>
          <a:bodyPr/>
          <a:lstStyle/>
          <a:p>
            <a:r>
              <a:rPr lang="en-US" dirty="0" smtClean="0"/>
              <a:t>Cornell Professors are</a:t>
            </a:r>
            <a:endParaRPr lang="en-US" dirty="0"/>
          </a:p>
        </p:txBody>
      </p:sp>
    </p:spTree>
    <p:extLst>
      <p:ext uri="{BB962C8B-B14F-4D97-AF65-F5344CB8AC3E}">
        <p14:creationId xmlns:p14="http://schemas.microsoft.com/office/powerpoint/2010/main" val="559797576"/>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 y="838200"/>
            <a:ext cx="8709436" cy="5386090"/>
          </a:xfrm>
          <a:prstGeom prst="rect">
            <a:avLst/>
          </a:prstGeom>
          <a:noFill/>
        </p:spPr>
        <p:txBody>
          <a:bodyPr wrap="none" rtlCol="0">
            <a:spAutoFit/>
          </a:bodyPr>
          <a:lstStyle/>
          <a:p>
            <a:r>
              <a:rPr lang="en-US" sz="34400" dirty="0">
                <a:latin typeface="+mn-lt"/>
              </a:rPr>
              <a:t>AND</a:t>
            </a:r>
          </a:p>
        </p:txBody>
      </p:sp>
      <p:sp>
        <p:nvSpPr>
          <p:cNvPr id="5" name="Rectangle 4"/>
          <p:cNvSpPr/>
          <p:nvPr/>
        </p:nvSpPr>
        <p:spPr>
          <a:xfrm>
            <a:off x="533400" y="228600"/>
            <a:ext cx="8325484" cy="830997"/>
          </a:xfrm>
          <a:prstGeom prst="rect">
            <a:avLst/>
          </a:prstGeom>
        </p:spPr>
        <p:txBody>
          <a:bodyPr wrap="none">
            <a:spAutoFit/>
          </a:bodyPr>
          <a:lstStyle/>
          <a:p>
            <a:r>
              <a:rPr lang="en-US" sz="4800" dirty="0"/>
              <a:t>Policy, Education, Institutions </a:t>
            </a:r>
          </a:p>
        </p:txBody>
      </p:sp>
      <p:sp>
        <p:nvSpPr>
          <p:cNvPr id="6" name="Rectangle 5"/>
          <p:cNvSpPr/>
          <p:nvPr/>
        </p:nvSpPr>
        <p:spPr>
          <a:xfrm>
            <a:off x="2514600" y="5791200"/>
            <a:ext cx="3782510" cy="830997"/>
          </a:xfrm>
          <a:prstGeom prst="rect">
            <a:avLst/>
          </a:prstGeom>
        </p:spPr>
        <p:txBody>
          <a:bodyPr wrap="none">
            <a:spAutoFit/>
          </a:bodyPr>
          <a:lstStyle/>
          <a:p>
            <a:r>
              <a:rPr lang="en-US" sz="4800" dirty="0"/>
              <a:t>Technologies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2513" y="228600"/>
            <a:ext cx="7623424" cy="1143000"/>
          </a:xfrm>
        </p:spPr>
        <p:txBody>
          <a:bodyPr/>
          <a:lstStyle/>
          <a:p>
            <a:r>
              <a:rPr lang="en-US" dirty="0"/>
              <a:t>Policy, Education, Institutions  or  Engineering </a:t>
            </a:r>
          </a:p>
        </p:txBody>
      </p:sp>
      <p:sp>
        <p:nvSpPr>
          <p:cNvPr id="3" name="Content Placeholder 2"/>
          <p:cNvSpPr>
            <a:spLocks noGrp="1"/>
          </p:cNvSpPr>
          <p:nvPr>
            <p:ph idx="1"/>
          </p:nvPr>
        </p:nvSpPr>
        <p:spPr/>
        <p:txBody>
          <a:bodyPr/>
          <a:lstStyle/>
          <a:p>
            <a:r>
              <a:rPr lang="en-US"/>
              <a:t>You can sometimes compensate for poor engineering by providing more inputs</a:t>
            </a:r>
          </a:p>
          <a:p>
            <a:pPr lvl="1"/>
            <a:r>
              <a:rPr lang="en-US"/>
              <a:t>Energy – fossil fuels</a:t>
            </a:r>
          </a:p>
          <a:p>
            <a:pPr lvl="1"/>
            <a:r>
              <a:rPr lang="en-US"/>
              <a:t>Education</a:t>
            </a:r>
          </a:p>
          <a:p>
            <a:pPr lvl="1"/>
            <a:r>
              <a:rPr lang="en-US"/>
              <a:t>Money</a:t>
            </a:r>
          </a:p>
          <a:p>
            <a:pPr lvl="1"/>
            <a:r>
              <a:rPr lang="en-US"/>
              <a:t>Management</a:t>
            </a:r>
          </a:p>
          <a:p>
            <a:pPr lvl="1"/>
            <a:r>
              <a:rPr lang="en-US"/>
              <a:t>Labor</a:t>
            </a:r>
          </a:p>
          <a:p>
            <a:r>
              <a:rPr lang="en-US"/>
              <a:t>You can sometimes reduce this burden on society by improving the technologies</a:t>
            </a:r>
          </a:p>
          <a:p>
            <a:r>
              <a:rPr lang="en-US"/>
              <a:t>These factors are multipliers!!!!</a:t>
            </a:r>
            <a:endParaRPr lang="en-US" dirty="0"/>
          </a:p>
        </p:txBody>
      </p:sp>
      <p:grpSp>
        <p:nvGrpSpPr>
          <p:cNvPr id="6" name="Group 5"/>
          <p:cNvGrpSpPr/>
          <p:nvPr/>
        </p:nvGrpSpPr>
        <p:grpSpPr>
          <a:xfrm>
            <a:off x="2447197" y="752272"/>
            <a:ext cx="1083951" cy="769441"/>
            <a:chOff x="5126480" y="752272"/>
            <a:chExt cx="1083951" cy="769441"/>
          </a:xfrm>
        </p:grpSpPr>
        <p:sp>
          <p:nvSpPr>
            <p:cNvPr id="5" name="Rectangle 4"/>
            <p:cNvSpPr/>
            <p:nvPr/>
          </p:nvSpPr>
          <p:spPr>
            <a:xfrm>
              <a:off x="5334000" y="990600"/>
              <a:ext cx="6096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126480" y="752272"/>
              <a:ext cx="1083951" cy="769441"/>
            </a:xfrm>
            <a:prstGeom prst="rect">
              <a:avLst/>
            </a:prstGeom>
            <a:noFill/>
          </p:spPr>
          <p:txBody>
            <a:bodyPr wrap="square">
              <a:spAutoFit/>
            </a:bodyPr>
            <a:lstStyle/>
            <a:p>
              <a:r>
                <a:rPr lang="en-US" sz="4400" b="1" kern="0" dirty="0">
                  <a:solidFill>
                    <a:srgbClr val="00005A"/>
                  </a:solidFill>
                  <a:latin typeface="Candara"/>
                  <a:ea typeface="+mj-ea"/>
                  <a:cs typeface="+mj-cs"/>
                </a:rPr>
                <a:t>and</a:t>
              </a:r>
              <a:endParaRPr lang="en-US"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26" presetClass="emph" presetSubtype="0" fill="hold" nodeType="afterEffect">
                                  <p:stCondLst>
                                    <p:cond delay="0"/>
                                  </p:stCondLst>
                                  <p:childTnLst>
                                    <p:animEffect transition="out" filter="fade">
                                      <p:cBhvr>
                                        <p:cTn id="10" dur="500" tmFilter="0, 0; .2, .5; .8, .5; 1, 0"/>
                                        <p:tgtEl>
                                          <p:spTgt spid="6"/>
                                        </p:tgtEl>
                                      </p:cBhvr>
                                    </p:animEffect>
                                    <p:animScale>
                                      <p:cBhvr>
                                        <p:cTn id="11"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Multipliers</a:t>
            </a:r>
          </a:p>
        </p:txBody>
      </p:sp>
      <p:sp>
        <p:nvSpPr>
          <p:cNvPr id="4" name="TextBox 3"/>
          <p:cNvSpPr txBox="1"/>
          <p:nvPr/>
        </p:nvSpPr>
        <p:spPr>
          <a:xfrm>
            <a:off x="422026" y="2164140"/>
            <a:ext cx="7832593" cy="1569660"/>
          </a:xfrm>
          <a:prstGeom prst="rect">
            <a:avLst/>
          </a:prstGeom>
          <a:noFill/>
        </p:spPr>
        <p:txBody>
          <a:bodyPr wrap="none" rtlCol="0">
            <a:spAutoFit/>
          </a:bodyPr>
          <a:lstStyle/>
          <a:p>
            <a:r>
              <a:rPr lang="en-US" sz="9600" dirty="0">
                <a:latin typeface="+mn-lt"/>
              </a:rPr>
              <a:t>1x1x</a:t>
            </a:r>
            <a:r>
              <a:rPr lang="en-US" sz="9600" dirty="0">
                <a:solidFill>
                  <a:srgbClr val="008000"/>
                </a:solidFill>
                <a:latin typeface="+mn-lt"/>
              </a:rPr>
              <a:t>1</a:t>
            </a:r>
            <a:r>
              <a:rPr lang="en-US" sz="9600" dirty="0">
                <a:latin typeface="+mn-lt"/>
              </a:rPr>
              <a:t>x1x1x</a:t>
            </a:r>
            <a:r>
              <a:rPr lang="en-US" sz="9600" dirty="0">
                <a:solidFill>
                  <a:schemeClr val="accent1"/>
                </a:solidFill>
                <a:latin typeface="+mn-lt"/>
              </a:rPr>
              <a:t>0</a:t>
            </a:r>
            <a:r>
              <a:rPr lang="en-US" sz="9600" dirty="0">
                <a:latin typeface="+mn-lt"/>
              </a:rPr>
              <a:t>=0</a:t>
            </a:r>
          </a:p>
        </p:txBody>
      </p:sp>
      <p:sp>
        <p:nvSpPr>
          <p:cNvPr id="5" name="Rectangle 4"/>
          <p:cNvSpPr/>
          <p:nvPr/>
        </p:nvSpPr>
        <p:spPr>
          <a:xfrm>
            <a:off x="228600" y="1981200"/>
            <a:ext cx="8153400" cy="400110"/>
          </a:xfrm>
          <a:prstGeom prst="rect">
            <a:avLst/>
          </a:prstGeom>
        </p:spPr>
        <p:txBody>
          <a:bodyPr wrap="square">
            <a:spAutoFit/>
          </a:bodyPr>
          <a:lstStyle/>
          <a:p>
            <a:pPr marL="0" lvl="1"/>
            <a:r>
              <a:rPr lang="en-US" sz="2000" dirty="0"/>
              <a:t>Energy x Education x </a:t>
            </a:r>
            <a:r>
              <a:rPr lang="en-US" sz="2000" dirty="0">
                <a:solidFill>
                  <a:srgbClr val="008000"/>
                </a:solidFill>
              </a:rPr>
              <a:t>Money</a:t>
            </a:r>
            <a:r>
              <a:rPr lang="en-US" sz="2000" dirty="0"/>
              <a:t> x Governance x Labor x </a:t>
            </a:r>
            <a:r>
              <a:rPr lang="en-US" sz="2000" dirty="0">
                <a:solidFill>
                  <a:schemeClr val="accent1"/>
                </a:solidFill>
              </a:rPr>
              <a:t>Technology</a:t>
            </a:r>
            <a:r>
              <a:rPr lang="en-US" sz="2000" dirty="0"/>
              <a:t> = ?</a:t>
            </a:r>
          </a:p>
        </p:txBody>
      </p:sp>
      <p:sp>
        <p:nvSpPr>
          <p:cNvPr id="6" name="TextBox 5"/>
          <p:cNvSpPr txBox="1"/>
          <p:nvPr/>
        </p:nvSpPr>
        <p:spPr>
          <a:xfrm>
            <a:off x="422026" y="4221540"/>
            <a:ext cx="8036174" cy="1569660"/>
          </a:xfrm>
          <a:prstGeom prst="rect">
            <a:avLst/>
          </a:prstGeom>
          <a:noFill/>
        </p:spPr>
        <p:txBody>
          <a:bodyPr wrap="none" rtlCol="0">
            <a:spAutoFit/>
          </a:bodyPr>
          <a:lstStyle/>
          <a:p>
            <a:r>
              <a:rPr lang="en-US" sz="9600" dirty="0">
                <a:latin typeface="+mn-lt"/>
              </a:rPr>
              <a:t>1x1x</a:t>
            </a:r>
            <a:r>
              <a:rPr lang="en-US" sz="9600" dirty="0">
                <a:solidFill>
                  <a:srgbClr val="008000"/>
                </a:solidFill>
                <a:latin typeface="+mn-lt"/>
              </a:rPr>
              <a:t>½</a:t>
            </a:r>
            <a:r>
              <a:rPr lang="en-US" sz="9600" dirty="0">
                <a:latin typeface="+mn-lt"/>
              </a:rPr>
              <a:t>x1x1x</a:t>
            </a:r>
            <a:r>
              <a:rPr lang="en-US" sz="9600" dirty="0">
                <a:solidFill>
                  <a:schemeClr val="accent1"/>
                </a:solidFill>
                <a:latin typeface="+mn-lt"/>
              </a:rPr>
              <a:t>2</a:t>
            </a:r>
            <a:r>
              <a:rPr lang="en-US" sz="9600" dirty="0">
                <a:latin typeface="+mn-lt"/>
              </a:rPr>
              <a:t>=1</a:t>
            </a:r>
          </a:p>
        </p:txBody>
      </p:sp>
    </p:spTree>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200025" y="160337"/>
            <a:ext cx="8636000" cy="1143000"/>
          </a:xfrm>
        </p:spPr>
        <p:txBody>
          <a:bodyPr/>
          <a:lstStyle/>
          <a:p>
            <a:r>
              <a:rPr lang="en-US" sz="3000" dirty="0"/>
              <a:t>Suppose distillation were the only method that environmental engineers had developed to create clean water</a:t>
            </a:r>
          </a:p>
        </p:txBody>
      </p:sp>
      <p:sp>
        <p:nvSpPr>
          <p:cNvPr id="98307" name="Rectangle 3"/>
          <p:cNvSpPr>
            <a:spLocks noGrp="1" noChangeArrowheads="1"/>
          </p:cNvSpPr>
          <p:nvPr>
            <p:ph idx="1"/>
          </p:nvPr>
        </p:nvSpPr>
        <p:spPr/>
        <p:txBody>
          <a:bodyPr/>
          <a:lstStyle/>
          <a:p>
            <a:pPr>
              <a:lnSpc>
                <a:spcPct val="90000"/>
              </a:lnSpc>
            </a:pPr>
            <a:r>
              <a:rPr lang="en-US" sz="2800" dirty="0"/>
              <a:t>All water in pipes delivered to homes was unsafe</a:t>
            </a:r>
            <a:br>
              <a:rPr lang="en-US" sz="2800" dirty="0"/>
            </a:br>
            <a:endParaRPr lang="en-US" sz="2800" dirty="0"/>
          </a:p>
          <a:p>
            <a:pPr>
              <a:lnSpc>
                <a:spcPct val="90000"/>
              </a:lnSpc>
            </a:pPr>
            <a:r>
              <a:rPr lang="en-US" sz="2800" dirty="0"/>
              <a:t>What would you say is the limiting factor preventing implementation of safe piped water?</a:t>
            </a:r>
          </a:p>
          <a:p>
            <a:pPr lvl="1">
              <a:lnSpc>
                <a:spcPct val="90000"/>
              </a:lnSpc>
            </a:pPr>
            <a:r>
              <a:rPr lang="en-US" sz="2400" dirty="0"/>
              <a:t>Weak institutions</a:t>
            </a:r>
          </a:p>
          <a:p>
            <a:pPr lvl="1">
              <a:lnSpc>
                <a:spcPct val="90000"/>
              </a:lnSpc>
            </a:pPr>
            <a:r>
              <a:rPr lang="en-US" sz="2400" dirty="0"/>
              <a:t>Corruption</a:t>
            </a:r>
          </a:p>
          <a:p>
            <a:pPr lvl="1">
              <a:lnSpc>
                <a:spcPct val="90000"/>
              </a:lnSpc>
            </a:pPr>
            <a:r>
              <a:rPr lang="en-US" sz="2400" dirty="0"/>
              <a:t>Weak Economies</a:t>
            </a:r>
          </a:p>
          <a:p>
            <a:pPr lvl="1">
              <a:lnSpc>
                <a:spcPct val="90000"/>
              </a:lnSpc>
            </a:pPr>
            <a:r>
              <a:rPr lang="en-US" sz="2400" dirty="0"/>
              <a:t>Poor education</a:t>
            </a:r>
          </a:p>
          <a:p>
            <a:pPr lvl="1">
              <a:lnSpc>
                <a:spcPct val="90000"/>
              </a:lnSpc>
            </a:pPr>
            <a:r>
              <a:rPr lang="en-US" sz="2400" dirty="0"/>
              <a:t>Inadequate technology</a:t>
            </a:r>
            <a:br>
              <a:rPr lang="en-US" sz="2400" dirty="0"/>
            </a:br>
            <a:endParaRPr lang="en-US" sz="2400" dirty="0"/>
          </a:p>
          <a:p>
            <a:pPr>
              <a:lnSpc>
                <a:spcPct val="90000"/>
              </a:lnSpc>
            </a:pPr>
            <a:r>
              <a:rPr lang="en-US" sz="2800" dirty="0"/>
              <a:t>What do you conclude?</a:t>
            </a:r>
          </a:p>
          <a:p>
            <a:pPr>
              <a:lnSpc>
                <a:spcPct val="90000"/>
              </a:lnSpc>
            </a:pPr>
            <a:endParaRPr lang="en-US" sz="2800" dirty="0"/>
          </a:p>
        </p:txBody>
      </p:sp>
      <p:sp>
        <p:nvSpPr>
          <p:cNvPr id="2" name="AutoShape 2" descr="Image result for distillation column lab"/>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mage result for distillation column lab"/>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083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6992" y="3383936"/>
            <a:ext cx="3257550"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en-US" sz="4000"/>
              <a:t>Why aren’t there better technology choices?</a:t>
            </a:r>
          </a:p>
        </p:txBody>
      </p:sp>
      <p:sp>
        <p:nvSpPr>
          <p:cNvPr id="99331" name="Rectangle 3"/>
          <p:cNvSpPr>
            <a:spLocks noGrp="1" noChangeArrowheads="1"/>
          </p:cNvSpPr>
          <p:nvPr>
            <p:ph idx="1"/>
          </p:nvPr>
        </p:nvSpPr>
        <p:spPr/>
        <p:txBody>
          <a:bodyPr/>
          <a:lstStyle/>
          <a:p>
            <a:pPr>
              <a:lnSpc>
                <a:spcPct val="90000"/>
              </a:lnSpc>
            </a:pPr>
            <a:r>
              <a:rPr lang="en-US" sz="2800" dirty="0"/>
              <a:t>We have a solution that works for strong economies (conventional water treatment)</a:t>
            </a:r>
            <a:br>
              <a:rPr lang="en-US" sz="2800" dirty="0"/>
            </a:br>
            <a:endParaRPr lang="en-US" sz="2800" dirty="0"/>
          </a:p>
          <a:p>
            <a:pPr>
              <a:lnSpc>
                <a:spcPct val="90000"/>
              </a:lnSpc>
            </a:pPr>
            <a:r>
              <a:rPr lang="en-US" sz="2800" dirty="0"/>
              <a:t>Individual cities can’t afford to hire consulting firms to conduct research to develop better technologies</a:t>
            </a:r>
            <a:br>
              <a:rPr lang="en-US" sz="2800" dirty="0"/>
            </a:br>
            <a:endParaRPr lang="en-US" sz="2800" dirty="0"/>
          </a:p>
          <a:p>
            <a:pPr>
              <a:lnSpc>
                <a:spcPct val="90000"/>
              </a:lnSpc>
            </a:pPr>
            <a:r>
              <a:rPr lang="en-US" sz="2800" dirty="0"/>
              <a:t>Each city chooses conservative existing designs</a:t>
            </a:r>
            <a:br>
              <a:rPr lang="en-US" sz="2800" dirty="0"/>
            </a:br>
            <a:endParaRPr lang="en-US" sz="2800" dirty="0"/>
          </a:p>
          <a:p>
            <a:pPr>
              <a:lnSpc>
                <a:spcPct val="90000"/>
              </a:lnSpc>
            </a:pPr>
            <a:r>
              <a:rPr lang="en-US" sz="2800" dirty="0"/>
              <a:t>The same is true for countries in the </a:t>
            </a:r>
            <a:r>
              <a:rPr lang="en-US" sz="2800" dirty="0" smtClean="0"/>
              <a:t>Majority World (they </a:t>
            </a:r>
            <a:r>
              <a:rPr lang="en-US" sz="2800" dirty="0"/>
              <a:t>can’t afford the R&amp;D to develop better technologies)</a:t>
            </a:r>
          </a:p>
        </p:txBody>
      </p:sp>
    </p:spTree>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228600" y="304800"/>
            <a:ext cx="8585200" cy="1143000"/>
          </a:xfrm>
        </p:spPr>
        <p:txBody>
          <a:bodyPr/>
          <a:lstStyle/>
          <a:p>
            <a:r>
              <a:rPr lang="en-US" sz="4000"/>
              <a:t>Continual optimization? </a:t>
            </a:r>
            <a:br>
              <a:rPr lang="en-US" sz="4000"/>
            </a:br>
            <a:r>
              <a:rPr lang="en-US" sz="4000"/>
              <a:t>Cell Phones vs. Water Treatment</a:t>
            </a:r>
          </a:p>
        </p:txBody>
      </p:sp>
      <p:sp>
        <p:nvSpPr>
          <p:cNvPr id="115715" name="Rectangle 3"/>
          <p:cNvSpPr>
            <a:spLocks noGrp="1" noChangeArrowheads="1"/>
          </p:cNvSpPr>
          <p:nvPr>
            <p:ph idx="1"/>
          </p:nvPr>
        </p:nvSpPr>
        <p:spPr/>
        <p:txBody>
          <a:bodyPr/>
          <a:lstStyle/>
          <a:p>
            <a:r>
              <a:rPr lang="en-US" dirty="0"/>
              <a:t>Why are cell phones continually getting cheaper and better?</a:t>
            </a:r>
            <a:br>
              <a:rPr lang="en-US" dirty="0"/>
            </a:br>
            <a:endParaRPr lang="en-US" dirty="0"/>
          </a:p>
          <a:p>
            <a:r>
              <a:rPr lang="en-US" dirty="0"/>
              <a:t>Why is conventional water treatment not enjoying a similar optimization?</a:t>
            </a:r>
          </a:p>
          <a:p>
            <a:pPr lvl="1"/>
            <a:r>
              <a:rPr lang="en-US" dirty="0"/>
              <a:t>Vendors, Consultants, Municipalities</a:t>
            </a:r>
          </a:p>
          <a:p>
            <a:pPr lvl="1"/>
            <a:r>
              <a:rPr lang="en-US" dirty="0"/>
              <a:t>What does each entity strive to obtain?</a:t>
            </a:r>
          </a:p>
        </p:txBody>
      </p:sp>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8" name="Rectangle 8"/>
          <p:cNvSpPr>
            <a:spLocks noGrp="1" noChangeArrowheads="1"/>
          </p:cNvSpPr>
          <p:nvPr>
            <p:ph type="title"/>
          </p:nvPr>
        </p:nvSpPr>
        <p:spPr/>
        <p:txBody>
          <a:bodyPr/>
          <a:lstStyle/>
          <a:p>
            <a:r>
              <a:rPr lang="en-US" sz="4000"/>
              <a:t>Cell Phones vs. Municipal Water Treatment</a:t>
            </a:r>
          </a:p>
        </p:txBody>
      </p:sp>
      <p:graphicFrame>
        <p:nvGraphicFramePr>
          <p:cNvPr id="117812" name="Group 52"/>
          <p:cNvGraphicFramePr>
            <a:graphicFrameLocks noGrp="1"/>
          </p:cNvGraphicFramePr>
          <p:nvPr>
            <p:ph idx="1"/>
          </p:nvPr>
        </p:nvGraphicFramePr>
        <p:xfrm>
          <a:off x="685800" y="1981200"/>
          <a:ext cx="8242300" cy="3855720"/>
        </p:xfrm>
        <a:graphic>
          <a:graphicData uri="http://schemas.openxmlformats.org/drawingml/2006/table">
            <a:tbl>
              <a:tblPr/>
              <a:tblGrid>
                <a:gridCol w="2747963">
                  <a:extLst>
                    <a:ext uri="{9D8B030D-6E8A-4147-A177-3AD203B41FA5}">
                      <a16:colId xmlns:a16="http://schemas.microsoft.com/office/drawing/2014/main" val="20000"/>
                    </a:ext>
                  </a:extLst>
                </a:gridCol>
                <a:gridCol w="2746375">
                  <a:extLst>
                    <a:ext uri="{9D8B030D-6E8A-4147-A177-3AD203B41FA5}">
                      <a16:colId xmlns:a16="http://schemas.microsoft.com/office/drawing/2014/main" val="20001"/>
                    </a:ext>
                  </a:extLst>
                </a:gridCol>
                <a:gridCol w="2747962">
                  <a:extLst>
                    <a:ext uri="{9D8B030D-6E8A-4147-A177-3AD203B41FA5}">
                      <a16:colId xmlns:a16="http://schemas.microsoft.com/office/drawing/2014/main" val="20002"/>
                    </a:ext>
                  </a:extLst>
                </a:gridCol>
              </a:tblGrid>
              <a:tr h="6858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Global!</a:t>
                      </a:r>
                    </a:p>
                  </a:txBody>
                  <a:tcPr anchor="ct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Cell phones</a:t>
                      </a:r>
                    </a:p>
                  </a:txBody>
                  <a:tcPr anchor="ct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Municipal Water</a:t>
                      </a:r>
                    </a:p>
                  </a:txBody>
                  <a:tcPr anchor="ct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0"/>
                  </a:ext>
                </a:extLst>
              </a:tr>
              <a:tr h="6858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Units per year</a:t>
                      </a:r>
                    </a:p>
                  </a:txBody>
                  <a:tcPr anchor="ct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850,000,000</a:t>
                      </a:r>
                    </a:p>
                  </a:txBody>
                  <a:tcPr anchor="ct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endParaRPr kumimoji="0" lang="en-US" sz="2800" b="0" i="0" u="none" strike="noStrike" cap="none" normalizeH="0" baseline="0">
                        <a:ln>
                          <a:noFill/>
                        </a:ln>
                        <a:solidFill>
                          <a:schemeClr val="tx1"/>
                        </a:solidFill>
                        <a:effectLst/>
                        <a:latin typeface="Times New Roman" pitchFamily="18" charset="0"/>
                      </a:endParaRPr>
                    </a:p>
                  </a:txBody>
                  <a:tcPr anchor="ct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1"/>
                  </a:ext>
                </a:extLst>
              </a:tr>
              <a:tr h="6858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Companies</a:t>
                      </a:r>
                    </a:p>
                  </a:txBody>
                  <a:tcPr anchor="ct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10?</a:t>
                      </a:r>
                    </a:p>
                  </a:txBody>
                  <a:tcPr anchor="ct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100s?</a:t>
                      </a:r>
                    </a:p>
                  </a:txBody>
                  <a:tcPr anchor="ct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2"/>
                  </a:ext>
                </a:extLst>
              </a:tr>
              <a:tr h="6858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Incentive</a:t>
                      </a:r>
                    </a:p>
                  </a:txBody>
                  <a:tcPr anchor="ct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Improve technology &amp; increase market share</a:t>
                      </a:r>
                    </a:p>
                  </a:txBody>
                  <a:tcPr anchor="ct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Successful operation at handover of each customized plant</a:t>
                      </a:r>
                    </a:p>
                  </a:txBody>
                  <a:tcPr anchor="ct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17813" name="Rectangle 53"/>
          <p:cNvSpPr>
            <a:spLocks noChangeArrowheads="1"/>
          </p:cNvSpPr>
          <p:nvPr/>
        </p:nvSpPr>
        <p:spPr bwMode="auto">
          <a:xfrm>
            <a:off x="82550" y="6167438"/>
            <a:ext cx="9150350" cy="519112"/>
          </a:xfrm>
          <a:prstGeom prst="rect">
            <a:avLst/>
          </a:prstGeom>
          <a:noFill/>
          <a:ln w="12700">
            <a:noFill/>
            <a:miter lim="800000"/>
            <a:headEnd type="none" w="lg" len="med"/>
            <a:tailEnd type="none" w="lg" len="med"/>
          </a:ln>
          <a:effectLst/>
        </p:spPr>
        <p:txBody>
          <a:bodyPr wrap="none">
            <a:spAutoFit/>
          </a:bodyPr>
          <a:lstStyle/>
          <a:p>
            <a:r>
              <a:rPr lang="en-US">
                <a:hlinkClick r:id="rId4"/>
              </a:rPr>
              <a:t>http://www.industry.siemens.com/Water/en/markets/p_02.htm</a:t>
            </a:r>
            <a:r>
              <a:rPr lang="en-US"/>
              <a:t> </a:t>
            </a:r>
          </a:p>
        </p:txBody>
      </p:sp>
      <p:pic>
        <p:nvPicPr>
          <p:cNvPr id="3" name="Picture 2">
            <a:extLst>
              <a:ext uri="{FF2B5EF4-FFF2-40B4-BE49-F238E27FC236}">
                <a16:creationId xmlns:a16="http://schemas.microsoft.com/office/drawing/2014/main" id="{161F9228-C440-4F4A-ADFB-6F1EE61899FA}"/>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257236" y="2733951"/>
            <a:ext cx="2585020" cy="553014"/>
          </a:xfrm>
          <a:prstGeom prst="rect">
            <a:avLst/>
          </a:prstGeom>
        </p:spPr>
      </p:pic>
    </p:spTree>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a:xfrm>
            <a:off x="393700" y="304800"/>
            <a:ext cx="8483600" cy="1143000"/>
          </a:xfrm>
        </p:spPr>
        <p:txBody>
          <a:bodyPr/>
          <a:lstStyle/>
          <a:p>
            <a:r>
              <a:rPr lang="en-US" sz="4000"/>
              <a:t>Why has the Private Sector Failed to Optimize Municipal Water Treatment?</a:t>
            </a:r>
          </a:p>
        </p:txBody>
      </p:sp>
      <p:sp>
        <p:nvSpPr>
          <p:cNvPr id="121859" name="Rectangle 3"/>
          <p:cNvSpPr>
            <a:spLocks noGrp="1" noChangeArrowheads="1"/>
          </p:cNvSpPr>
          <p:nvPr>
            <p:ph idx="1"/>
          </p:nvPr>
        </p:nvSpPr>
        <p:spPr>
          <a:xfrm>
            <a:off x="457199" y="1600200"/>
            <a:ext cx="8413845" cy="4525963"/>
          </a:xfrm>
        </p:spPr>
        <p:txBody>
          <a:bodyPr/>
          <a:lstStyle/>
          <a:p>
            <a:pPr>
              <a:lnSpc>
                <a:spcPct val="90000"/>
              </a:lnSpc>
            </a:pPr>
            <a:r>
              <a:rPr lang="en-US" sz="2800" dirty="0"/>
              <a:t>Research and development is expensive</a:t>
            </a:r>
          </a:p>
          <a:p>
            <a:pPr>
              <a:lnSpc>
                <a:spcPct val="90000"/>
              </a:lnSpc>
            </a:pPr>
            <a:r>
              <a:rPr lang="en-US" sz="2800" dirty="0"/>
              <a:t>Low volume of units and customized designs for each site</a:t>
            </a:r>
          </a:p>
          <a:p>
            <a:pPr>
              <a:lnSpc>
                <a:spcPct val="90000"/>
              </a:lnSpc>
            </a:pPr>
            <a:r>
              <a:rPr lang="en-US" sz="2800" dirty="0"/>
              <a:t>Long life of </a:t>
            </a:r>
            <a:r>
              <a:rPr lang="en-US" sz="2800" dirty="0" smtClean="0"/>
              <a:t>units (at least ideally!)</a:t>
            </a:r>
            <a:endParaRPr lang="en-US" sz="2800" dirty="0"/>
          </a:p>
          <a:p>
            <a:pPr>
              <a:lnSpc>
                <a:spcPct val="90000"/>
              </a:lnSpc>
            </a:pPr>
            <a:r>
              <a:rPr lang="en-US" sz="2800" dirty="0"/>
              <a:t>Vendors want to sell hardware</a:t>
            </a:r>
          </a:p>
          <a:p>
            <a:pPr>
              <a:lnSpc>
                <a:spcPct val="90000"/>
              </a:lnSpc>
            </a:pPr>
            <a:r>
              <a:rPr lang="en-US" sz="2800" dirty="0"/>
              <a:t>Consultants want to minimize liability for design</a:t>
            </a:r>
          </a:p>
          <a:p>
            <a:pPr>
              <a:lnSpc>
                <a:spcPct val="90000"/>
              </a:lnSpc>
            </a:pPr>
            <a:r>
              <a:rPr lang="en-US" sz="2800" dirty="0"/>
              <a:t>Consultants use vendors to create their designs</a:t>
            </a:r>
          </a:p>
          <a:p>
            <a:pPr>
              <a:lnSpc>
                <a:spcPct val="90000"/>
              </a:lnSpc>
            </a:pPr>
            <a:r>
              <a:rPr lang="en-US" sz="2800" dirty="0"/>
              <a:t>Vendor designs </a:t>
            </a:r>
            <a:r>
              <a:rPr lang="en-US" sz="2800" dirty="0" smtClean="0"/>
              <a:t>don’t need to be patented </a:t>
            </a:r>
            <a:r>
              <a:rPr lang="en-US" sz="2800" dirty="0"/>
              <a:t>to maintain market</a:t>
            </a:r>
          </a:p>
          <a:p>
            <a:pPr>
              <a:lnSpc>
                <a:spcPct val="90000"/>
              </a:lnSpc>
            </a:pPr>
            <a:r>
              <a:rPr lang="en-US" sz="2800" dirty="0"/>
              <a:t>Can’t risk failure on a unit – conservative design prevails</a:t>
            </a:r>
          </a:p>
          <a:p>
            <a:pPr>
              <a:lnSpc>
                <a:spcPct val="90000"/>
              </a:lnSpc>
            </a:pPr>
            <a:r>
              <a:rPr lang="en-US" sz="2800" b="1" dirty="0"/>
              <a:t>Ineffective feedback mechanism</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18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18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18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18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18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185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185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185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185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9"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2590800" y="228600"/>
            <a:ext cx="4191000" cy="1143000"/>
          </a:xfrm>
          <a:solidFill>
            <a:schemeClr val="bg1"/>
          </a:solidFill>
          <a:ln>
            <a:noFill/>
          </a:ln>
          <a:effectLst>
            <a:innerShdw blurRad="63500" dist="50800" dir="13500000">
              <a:prstClr val="black">
                <a:alpha val="50000"/>
              </a:prstClr>
            </a:inn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en-US" dirty="0"/>
              <a:t>Package Plants</a:t>
            </a:r>
          </a:p>
        </p:txBody>
      </p:sp>
      <p:sp>
        <p:nvSpPr>
          <p:cNvPr id="5" name="Rectangle 4"/>
          <p:cNvSpPr/>
          <p:nvPr/>
        </p:nvSpPr>
        <p:spPr>
          <a:xfrm>
            <a:off x="6400800" y="3962400"/>
            <a:ext cx="1371600" cy="2057400"/>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30050"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9" name="Rectangle 8"/>
          <p:cNvSpPr/>
          <p:nvPr/>
        </p:nvSpPr>
        <p:spPr>
          <a:xfrm>
            <a:off x="6019800" y="3429000"/>
            <a:ext cx="1371600" cy="990600"/>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V="1">
            <a:off x="0" y="4724400"/>
            <a:ext cx="9144000" cy="175260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352800" y="152400"/>
            <a:ext cx="5537093" cy="584775"/>
          </a:xfrm>
          <a:prstGeom prst="rect">
            <a:avLst/>
          </a:prstGeom>
          <a:noFill/>
        </p:spPr>
        <p:txBody>
          <a:bodyPr wrap="none" rtlCol="0">
            <a:spAutoFit/>
          </a:bodyPr>
          <a:lstStyle/>
          <a:p>
            <a:r>
              <a:rPr lang="en-US" sz="3200" dirty="0"/>
              <a:t>Dominant Design Constraint?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HN"/>
          </a:p>
        </p:txBody>
      </p:sp>
      <p:sp>
        <p:nvSpPr>
          <p:cNvPr id="3" name="Content Placeholder 2"/>
          <p:cNvSpPr>
            <a:spLocks noGrp="1"/>
          </p:cNvSpPr>
          <p:nvPr>
            <p:ph idx="1"/>
          </p:nvPr>
        </p:nvSpPr>
        <p:spPr/>
        <p:txBody>
          <a:bodyPr/>
          <a:lstStyle/>
          <a:p>
            <a:endParaRPr lang="es-HN" dirty="0"/>
          </a:p>
        </p:txBody>
      </p:sp>
      <p:sp>
        <p:nvSpPr>
          <p:cNvPr id="4" name="Text Placeholder 3"/>
          <p:cNvSpPr>
            <a:spLocks noGrp="1"/>
          </p:cNvSpPr>
          <p:nvPr>
            <p:ph type="body" sz="quarter" idx="13"/>
          </p:nvPr>
        </p:nvSpPr>
        <p:spPr/>
        <p:txBody>
          <a:bodyPr/>
          <a:lstStyle/>
          <a:p>
            <a:r>
              <a:rPr lang="en-US" dirty="0"/>
              <a:t>How do we make the most out of lectures?</a:t>
            </a:r>
            <a:endParaRPr lang="es-HN" dirty="0"/>
          </a:p>
        </p:txBody>
      </p:sp>
    </p:spTree>
    <p:extLst>
      <p:ext uri="{BB962C8B-B14F-4D97-AF65-F5344CB8AC3E}">
        <p14:creationId xmlns:p14="http://schemas.microsoft.com/office/powerpoint/2010/main" val="1169029247"/>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4514" name="Picture 2" descr="https://lh3.googleusercontent.com/_QuLPZg3XMcE/TTs1YiX1B7I/AAAAAAAAYpc/q9gv_HSR7XQ/s576/DSC04809.JPG"/>
          <p:cNvPicPr>
            <a:picLocks noChangeAspect="1" noChangeArrowheads="1"/>
          </p:cNvPicPr>
          <p:nvPr/>
        </p:nvPicPr>
        <p:blipFill>
          <a:blip r:embed="rId2" cstate="print"/>
          <a:srcRect/>
          <a:stretch>
            <a:fillRect/>
          </a:stretch>
        </p:blipFill>
        <p:spPr bwMode="auto">
          <a:xfrm>
            <a:off x="1" y="0"/>
            <a:ext cx="9144000" cy="6858002"/>
          </a:xfrm>
          <a:prstGeom prst="rect">
            <a:avLst/>
          </a:prstGeom>
          <a:noFill/>
        </p:spPr>
      </p:pic>
      <p:sp>
        <p:nvSpPr>
          <p:cNvPr id="5" name="Rectangle 4"/>
          <p:cNvSpPr/>
          <p:nvPr/>
        </p:nvSpPr>
        <p:spPr>
          <a:xfrm>
            <a:off x="1981200" y="3886200"/>
            <a:ext cx="4191000" cy="2438400"/>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to design for the Operator</a:t>
            </a:r>
          </a:p>
        </p:txBody>
      </p:sp>
      <p:pic>
        <p:nvPicPr>
          <p:cNvPr id="905218" name="Picture 2" descr="https://lh3.googleusercontent.com/_QuLPZg3XMcE/TTz3kuiY2nI/AAAAAAAAbmY/o12wSHakp6c/s576/AguaClara%20Honduras%20Trip%202011%20212.jpg"/>
          <p:cNvPicPr>
            <a:picLocks noChangeAspect="1" noChangeArrowheads="1"/>
          </p:cNvPicPr>
          <p:nvPr/>
        </p:nvPicPr>
        <p:blipFill>
          <a:blip r:embed="rId2" cstate="print"/>
          <a:srcRect/>
          <a:stretch>
            <a:fillRect/>
          </a:stretch>
        </p:blipFill>
        <p:spPr bwMode="auto">
          <a:xfrm>
            <a:off x="0" y="-3"/>
            <a:ext cx="9144000" cy="6858003"/>
          </a:xfrm>
          <a:prstGeom prst="rect">
            <a:avLst/>
          </a:prstGeom>
          <a:noFill/>
        </p:spPr>
      </p:pic>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to design for the Operator</a:t>
            </a:r>
          </a:p>
        </p:txBody>
      </p:sp>
      <p:pic>
        <p:nvPicPr>
          <p:cNvPr id="905224" name="Picture 8" descr="https://lh5.googleusercontent.com/_QuLPZg3XMcE/TTs1cpaDH3I/AAAAAAAAYqE/22xNoQCNwQ0/s576/DSC04814.JPG"/>
          <p:cNvPicPr>
            <a:picLocks noChangeAspect="1" noChangeArrowheads="1"/>
          </p:cNvPicPr>
          <p:nvPr/>
        </p:nvPicPr>
        <p:blipFill>
          <a:blip r:embed="rId2" cstate="print"/>
          <a:srcRect/>
          <a:stretch>
            <a:fillRect/>
          </a:stretch>
        </p:blipFill>
        <p:spPr bwMode="auto">
          <a:xfrm>
            <a:off x="0" y="-1"/>
            <a:ext cx="9144000" cy="6858002"/>
          </a:xfrm>
          <a:prstGeom prst="rect">
            <a:avLst/>
          </a:prstGeom>
          <a:noFill/>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to design for the Operator</a:t>
            </a:r>
          </a:p>
        </p:txBody>
      </p:sp>
      <p:pic>
        <p:nvPicPr>
          <p:cNvPr id="905222" name="Picture 6" descr="https://lh6.googleusercontent.com/_QuLPZg3XMcE/TTs1ZnPcHOI/AAAAAAAAYpk/xJP6Mzg0Chc/s576/DSC04810.JPG"/>
          <p:cNvPicPr>
            <a:picLocks noChangeAspect="1" noChangeArrowheads="1"/>
          </p:cNvPicPr>
          <p:nvPr/>
        </p:nvPicPr>
        <p:blipFill>
          <a:blip r:embed="rId2" cstate="print"/>
          <a:srcRect/>
          <a:stretch>
            <a:fillRect/>
          </a:stretch>
        </p:blipFill>
        <p:spPr bwMode="auto">
          <a:xfrm>
            <a:off x="0" y="-1"/>
            <a:ext cx="9144000" cy="6858002"/>
          </a:xfrm>
          <a:prstGeom prst="rect">
            <a:avLst/>
          </a:prstGeom>
          <a:noFill/>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7" name="Picture 3"/>
          <p:cNvPicPr>
            <a:picLocks noChangeAspect="1" noChangeArrowheads="1"/>
          </p:cNvPicPr>
          <p:nvPr/>
        </p:nvPicPr>
        <p:blipFill>
          <a:blip r:embed="rId2" cstate="screen"/>
          <a:srcRect/>
          <a:stretch>
            <a:fillRect/>
          </a:stretch>
        </p:blipFill>
        <p:spPr bwMode="auto">
          <a:xfrm>
            <a:off x="-14288" y="-7938"/>
            <a:ext cx="9174163" cy="6880226"/>
          </a:xfrm>
          <a:prstGeom prst="rect">
            <a:avLst/>
          </a:prstGeom>
          <a:noFill/>
          <a:ln w="9525">
            <a:noFill/>
            <a:miter lim="800000"/>
            <a:headEnd/>
            <a:tailEnd/>
          </a:ln>
          <a:effectLst/>
        </p:spPr>
      </p:pic>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a:defRPr/>
            </a:pPr>
            <a:r>
              <a:rPr lang="en-US" sz="4000" dirty="0"/>
              <a:t>Both “advanced” and “appropriate” technologies can fail</a:t>
            </a:r>
          </a:p>
        </p:txBody>
      </p:sp>
      <p:sp>
        <p:nvSpPr>
          <p:cNvPr id="91139" name="Rectangle 3"/>
          <p:cNvSpPr>
            <a:spLocks noGrp="1" noChangeArrowheads="1"/>
          </p:cNvSpPr>
          <p:nvPr>
            <p:ph idx="1"/>
          </p:nvPr>
        </p:nvSpPr>
        <p:spPr>
          <a:xfrm>
            <a:off x="187325" y="1900238"/>
            <a:ext cx="7772400" cy="4719637"/>
          </a:xfrm>
        </p:spPr>
        <p:txBody>
          <a:bodyPr/>
          <a:lstStyle/>
          <a:p>
            <a:r>
              <a:rPr lang="en-US" sz="2800" dirty="0"/>
              <a:t>El </a:t>
            </a:r>
            <a:r>
              <a:rPr lang="en-US" sz="2800" dirty="0" err="1"/>
              <a:t>Progreso</a:t>
            </a:r>
            <a:r>
              <a:rPr lang="en-US" sz="2800" dirty="0"/>
              <a:t>,</a:t>
            </a:r>
          </a:p>
          <a:p>
            <a:pPr lvl="1"/>
            <a:r>
              <a:rPr lang="en-US" sz="2400" dirty="0"/>
              <a:t>Modular BEKOX</a:t>
            </a:r>
          </a:p>
          <a:p>
            <a:pPr lvl="1"/>
            <a:r>
              <a:rPr lang="en-US" sz="2400" dirty="0"/>
              <a:t>Vulnerable </a:t>
            </a:r>
          </a:p>
          <a:p>
            <a:r>
              <a:rPr lang="en-US" sz="2800" dirty="0" err="1"/>
              <a:t>Siguatepeque</a:t>
            </a:r>
            <a:endParaRPr lang="en-US" sz="2800" dirty="0"/>
          </a:p>
          <a:p>
            <a:pPr lvl="1"/>
            <a:r>
              <a:rPr lang="en-US" sz="2400" dirty="0"/>
              <a:t>Civil Work</a:t>
            </a:r>
          </a:p>
          <a:p>
            <a:pPr lvl="1"/>
            <a:r>
              <a:rPr lang="en-US" sz="2400" dirty="0"/>
              <a:t>Vulnerable</a:t>
            </a:r>
          </a:p>
          <a:p>
            <a:r>
              <a:rPr lang="en-US" sz="2800" dirty="0" err="1"/>
              <a:t>Marcala</a:t>
            </a:r>
            <a:r>
              <a:rPr lang="en-US" sz="2800" dirty="0"/>
              <a:t>, Honduras</a:t>
            </a:r>
          </a:p>
          <a:p>
            <a:pPr lvl="1"/>
            <a:r>
              <a:rPr lang="en-US" sz="2400" dirty="0"/>
              <a:t>No chemicals</a:t>
            </a:r>
          </a:p>
          <a:p>
            <a:pPr lvl="1"/>
            <a:r>
              <a:rPr lang="en-US" sz="2400" dirty="0" err="1"/>
              <a:t>Upflow</a:t>
            </a:r>
            <a:r>
              <a:rPr lang="en-US" sz="2400" dirty="0"/>
              <a:t> filtration</a:t>
            </a:r>
          </a:p>
          <a:p>
            <a:pPr lvl="1"/>
            <a:r>
              <a:rPr lang="en-US" sz="2400" dirty="0"/>
              <a:t>Abandoned </a:t>
            </a:r>
            <a:r>
              <a:rPr lang="en-US" sz="1600" dirty="0"/>
              <a:t>(Replaced with AguaClara)</a:t>
            </a:r>
            <a:endParaRPr lang="en-US" sz="2400" dirty="0"/>
          </a:p>
          <a:p>
            <a:endParaRPr lang="en-US" sz="2800" dirty="0"/>
          </a:p>
        </p:txBody>
      </p:sp>
      <p:pic>
        <p:nvPicPr>
          <p:cNvPr id="91140" name="Picture 4" descr="Marcala (15)"/>
          <p:cNvPicPr>
            <a:picLocks noChangeAspect="1" noChangeArrowheads="1"/>
          </p:cNvPicPr>
          <p:nvPr/>
        </p:nvPicPr>
        <p:blipFill>
          <a:blip r:embed="rId3" cstate="email"/>
          <a:srcRect/>
          <a:stretch>
            <a:fillRect/>
          </a:stretch>
        </p:blipFill>
        <p:spPr bwMode="auto">
          <a:xfrm>
            <a:off x="4457700" y="2667000"/>
            <a:ext cx="4572000" cy="3429000"/>
          </a:xfrm>
          <a:prstGeom prst="rect">
            <a:avLst/>
          </a:prstGeom>
          <a:noFill/>
          <a:ln w="9525">
            <a:noFill/>
            <a:miter lim="800000"/>
            <a:headEnd/>
            <a:tailEnd/>
          </a:ln>
        </p:spPr>
      </p:pic>
      <p:pic>
        <p:nvPicPr>
          <p:cNvPr id="91141" name="Picture 5" descr="El Progresso (13)"/>
          <p:cNvPicPr>
            <a:picLocks noChangeAspect="1" noChangeArrowheads="1"/>
          </p:cNvPicPr>
          <p:nvPr/>
        </p:nvPicPr>
        <p:blipFill>
          <a:blip r:embed="rId4" cstate="email"/>
          <a:srcRect/>
          <a:stretch>
            <a:fillRect/>
          </a:stretch>
        </p:blipFill>
        <p:spPr bwMode="auto">
          <a:xfrm>
            <a:off x="4457700" y="2514600"/>
            <a:ext cx="4572000" cy="3429000"/>
          </a:xfrm>
          <a:prstGeom prst="rect">
            <a:avLst/>
          </a:prstGeom>
          <a:noFill/>
          <a:ln w="9525">
            <a:noFill/>
            <a:miter lim="800000"/>
            <a:headEnd/>
            <a:tailEnd/>
          </a:ln>
        </p:spPr>
      </p:pic>
      <p:pic>
        <p:nvPicPr>
          <p:cNvPr id="91142" name="Picture 6" descr="El Progresso (74)"/>
          <p:cNvPicPr>
            <a:picLocks noChangeAspect="1" noChangeArrowheads="1"/>
          </p:cNvPicPr>
          <p:nvPr/>
        </p:nvPicPr>
        <p:blipFill>
          <a:blip r:embed="rId5" cstate="email"/>
          <a:srcRect/>
          <a:stretch>
            <a:fillRect/>
          </a:stretch>
        </p:blipFill>
        <p:spPr bwMode="auto">
          <a:xfrm>
            <a:off x="4457700" y="2590800"/>
            <a:ext cx="4572000" cy="3419475"/>
          </a:xfrm>
          <a:prstGeom prst="rect">
            <a:avLst/>
          </a:prstGeom>
          <a:noFill/>
          <a:ln w="9525">
            <a:noFill/>
            <a:miter lim="800000"/>
            <a:headEnd/>
            <a:tailEnd/>
          </a:ln>
        </p:spPr>
      </p:pic>
      <p:pic>
        <p:nvPicPr>
          <p:cNvPr id="91143" name="Picture 7" descr="El Progresso (65)"/>
          <p:cNvPicPr>
            <a:picLocks noChangeAspect="1" noChangeArrowheads="1"/>
          </p:cNvPicPr>
          <p:nvPr/>
        </p:nvPicPr>
        <p:blipFill>
          <a:blip r:embed="rId6" cstate="email"/>
          <a:srcRect/>
          <a:stretch>
            <a:fillRect/>
          </a:stretch>
        </p:blipFill>
        <p:spPr bwMode="auto">
          <a:xfrm>
            <a:off x="4457700" y="2667000"/>
            <a:ext cx="4572000" cy="3419475"/>
          </a:xfrm>
          <a:prstGeom prst="rect">
            <a:avLst/>
          </a:prstGeom>
          <a:noFill/>
          <a:ln w="9525">
            <a:noFill/>
            <a:miter lim="800000"/>
            <a:headEnd/>
            <a:tailEnd/>
          </a:ln>
        </p:spPr>
      </p:pic>
      <p:pic>
        <p:nvPicPr>
          <p:cNvPr id="91144" name="Picture 8" descr="El Progresso (25)"/>
          <p:cNvPicPr>
            <a:picLocks noChangeAspect="1" noChangeArrowheads="1"/>
          </p:cNvPicPr>
          <p:nvPr/>
        </p:nvPicPr>
        <p:blipFill>
          <a:blip r:embed="rId7" cstate="email"/>
          <a:srcRect/>
          <a:stretch>
            <a:fillRect/>
          </a:stretch>
        </p:blipFill>
        <p:spPr bwMode="auto">
          <a:xfrm>
            <a:off x="4457700" y="2590800"/>
            <a:ext cx="4572000" cy="3429000"/>
          </a:xfrm>
          <a:prstGeom prst="rect">
            <a:avLst/>
          </a:prstGeom>
          <a:noFill/>
          <a:ln w="9525">
            <a:noFill/>
            <a:miter lim="800000"/>
            <a:headEnd/>
            <a:tailEnd/>
          </a:ln>
        </p:spPr>
      </p:pic>
      <p:pic>
        <p:nvPicPr>
          <p:cNvPr id="91145" name="Picture 9"/>
          <p:cNvPicPr>
            <a:picLocks noChangeAspect="1" noChangeArrowheads="1"/>
          </p:cNvPicPr>
          <p:nvPr/>
        </p:nvPicPr>
        <p:blipFill>
          <a:blip r:embed="rId8" cstate="email"/>
          <a:srcRect/>
          <a:stretch>
            <a:fillRect/>
          </a:stretch>
        </p:blipFill>
        <p:spPr bwMode="auto">
          <a:xfrm>
            <a:off x="4419600" y="2514600"/>
            <a:ext cx="4648200" cy="3486150"/>
          </a:xfrm>
          <a:prstGeom prst="rect">
            <a:avLst/>
          </a:prstGeom>
          <a:noFill/>
          <a:ln w="9525">
            <a:noFill/>
            <a:miter lim="800000"/>
            <a:headEnd/>
            <a:tailEnd/>
          </a:ln>
        </p:spPr>
      </p:pic>
      <p:pic>
        <p:nvPicPr>
          <p:cNvPr id="91146" name="Picture 10"/>
          <p:cNvPicPr>
            <a:picLocks noChangeAspect="1" noChangeArrowheads="1"/>
          </p:cNvPicPr>
          <p:nvPr/>
        </p:nvPicPr>
        <p:blipFill>
          <a:blip r:embed="rId9" cstate="email"/>
          <a:srcRect/>
          <a:stretch>
            <a:fillRect/>
          </a:stretch>
        </p:blipFill>
        <p:spPr bwMode="auto">
          <a:xfrm>
            <a:off x="4893578" y="1447800"/>
            <a:ext cx="4000500" cy="5334000"/>
          </a:xfrm>
          <a:prstGeom prst="rect">
            <a:avLst/>
          </a:prstGeom>
          <a:noFill/>
          <a:ln w="9525">
            <a:noFill/>
            <a:miter lim="800000"/>
            <a:headEnd/>
            <a:tailEnd/>
          </a:ln>
        </p:spPr>
      </p:pic>
      <p:grpSp>
        <p:nvGrpSpPr>
          <p:cNvPr id="2" name="Group 11"/>
          <p:cNvGrpSpPr>
            <a:grpSpLocks/>
          </p:cNvGrpSpPr>
          <p:nvPr/>
        </p:nvGrpSpPr>
        <p:grpSpPr bwMode="auto">
          <a:xfrm>
            <a:off x="3200400" y="3502025"/>
            <a:ext cx="5867400" cy="1679575"/>
            <a:chOff x="672" y="4464"/>
            <a:chExt cx="3696" cy="1058"/>
          </a:xfrm>
        </p:grpSpPr>
        <p:pic>
          <p:nvPicPr>
            <p:cNvPr id="13326" name="Picture 12"/>
            <p:cNvPicPr>
              <a:picLocks noChangeAspect="1" noChangeArrowheads="1"/>
            </p:cNvPicPr>
            <p:nvPr/>
          </p:nvPicPr>
          <p:blipFill>
            <a:blip r:embed="rId10" cstate="email"/>
            <a:srcRect/>
            <a:stretch>
              <a:fillRect/>
            </a:stretch>
          </p:blipFill>
          <p:spPr bwMode="auto">
            <a:xfrm>
              <a:off x="672" y="4464"/>
              <a:ext cx="3696" cy="355"/>
            </a:xfrm>
            <a:prstGeom prst="rect">
              <a:avLst/>
            </a:prstGeom>
            <a:noFill/>
            <a:ln w="9525">
              <a:noFill/>
              <a:miter lim="800000"/>
              <a:headEnd/>
              <a:tailEnd/>
            </a:ln>
          </p:spPr>
        </p:pic>
        <p:sp>
          <p:nvSpPr>
            <p:cNvPr id="13327" name="Text Box 13"/>
            <p:cNvSpPr txBox="1">
              <a:spLocks noChangeArrowheads="1"/>
            </p:cNvSpPr>
            <p:nvPr/>
          </p:nvSpPr>
          <p:spPr bwMode="auto">
            <a:xfrm>
              <a:off x="1257" y="4772"/>
              <a:ext cx="2525" cy="750"/>
            </a:xfrm>
            <a:prstGeom prst="rect">
              <a:avLst/>
            </a:prstGeom>
            <a:noFill/>
            <a:ln w="9525">
              <a:noFill/>
              <a:miter lim="800000"/>
              <a:headEnd/>
              <a:tailEnd/>
            </a:ln>
          </p:spPr>
          <p:txBody>
            <a:bodyPr>
              <a:spAutoFit/>
            </a:bodyPr>
            <a:lstStyle/>
            <a:p>
              <a:pPr algn="ctr"/>
              <a:r>
                <a:rPr lang="es-HN" sz="3600" b="1">
                  <a:latin typeface="Arial" pitchFamily="34" charset="0"/>
                  <a:cs typeface="Arial" pitchFamily="34" charset="0"/>
                </a:rPr>
                <a:t>4 veces mas cara que AguaClara</a:t>
              </a:r>
            </a:p>
          </p:txBody>
        </p:sp>
      </p:grpSp>
      <p:pic>
        <p:nvPicPr>
          <p:cNvPr id="91150" name="Picture 14"/>
          <p:cNvPicPr>
            <a:picLocks noChangeAspect="1" noChangeArrowheads="1"/>
          </p:cNvPicPr>
          <p:nvPr/>
        </p:nvPicPr>
        <p:blipFill>
          <a:blip r:embed="rId11" cstate="email"/>
          <a:srcRect/>
          <a:stretch>
            <a:fillRect/>
          </a:stretch>
        </p:blipFill>
        <p:spPr bwMode="auto">
          <a:xfrm>
            <a:off x="4756150" y="1828800"/>
            <a:ext cx="3975100" cy="4191000"/>
          </a:xfrm>
          <a:prstGeom prst="rect">
            <a:avLst/>
          </a:prstGeom>
          <a:noFill/>
          <a:ln w="9525">
            <a:noFill/>
            <a:miter lim="800000"/>
            <a:headEnd/>
            <a:tailEnd/>
          </a:ln>
        </p:spPr>
      </p:pic>
      <p:pic>
        <p:nvPicPr>
          <p:cNvPr id="91151" name="Picture 15"/>
          <p:cNvPicPr>
            <a:picLocks noChangeAspect="1" noChangeArrowheads="1"/>
          </p:cNvPicPr>
          <p:nvPr/>
        </p:nvPicPr>
        <p:blipFill>
          <a:blip r:embed="rId12" cstate="email"/>
          <a:srcRect/>
          <a:stretch>
            <a:fillRect/>
          </a:stretch>
        </p:blipFill>
        <p:spPr bwMode="auto">
          <a:xfrm>
            <a:off x="4381500" y="2590800"/>
            <a:ext cx="4724400" cy="35433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113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113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11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1143"/>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9114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1142"/>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9114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1141"/>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9114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1139">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1139">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1151"/>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9114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1145"/>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9115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1146"/>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9114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
                                        </p:tgtEl>
                                        <p:attrNameLst>
                                          <p:attrName>style.visibility</p:attrName>
                                        </p:attrNameLst>
                                      </p:cBhvr>
                                      <p:to>
                                        <p:strVal val="visible"/>
                                      </p:to>
                                    </p:set>
                                  </p:childTnLst>
                                </p:cTn>
                              </p:par>
                              <p:par>
                                <p:cTn id="57" presetID="1" presetClass="exit" presetSubtype="0" fill="hold" nodeType="withEffect">
                                  <p:stCondLst>
                                    <p:cond delay="0"/>
                                  </p:stCondLst>
                                  <p:childTnLst>
                                    <p:set>
                                      <p:cBhvr>
                                        <p:cTn id="58" dur="1" fill="hold">
                                          <p:stCondLst>
                                            <p:cond delay="0"/>
                                          </p:stCondLst>
                                        </p:cTn>
                                        <p:tgtEl>
                                          <p:spTgt spid="91146"/>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1150"/>
                                        </p:tgtEl>
                                        <p:attrNameLst>
                                          <p:attrName>style.visibility</p:attrName>
                                        </p:attrNameLst>
                                      </p:cBhvr>
                                      <p:to>
                                        <p:strVal val="visible"/>
                                      </p:to>
                                    </p:set>
                                  </p:childTnLst>
                                </p:cTn>
                              </p:par>
                              <p:par>
                                <p:cTn id="63" presetID="1" presetClass="exit" presetSubtype="0" fill="hold" nodeType="withEffect">
                                  <p:stCondLst>
                                    <p:cond delay="0"/>
                                  </p:stCondLst>
                                  <p:childTnLst>
                                    <p:set>
                                      <p:cBhvr>
                                        <p:cTn id="64" dur="1" fill="hold">
                                          <p:stCondLst>
                                            <p:cond delay="0"/>
                                          </p:stCondLst>
                                        </p:cTn>
                                        <p:tgtEl>
                                          <p:spTgt spid="2"/>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91139">
                                            <p:txEl>
                                              <p:pRg st="5" end="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91150"/>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91139">
                                            <p:txEl>
                                              <p:pRg st="6" end="6"/>
                                            </p:txEl>
                                          </p:spTgt>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1139">
                                            <p:txEl>
                                              <p:pRg st="7" end="7"/>
                                            </p:tx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1139">
                                            <p:txEl>
                                              <p:pRg st="8" end="8"/>
                                            </p:tx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91139">
                                            <p:txEl>
                                              <p:pRg st="9" end="9"/>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1140"/>
                                        </p:tgtEl>
                                        <p:attrNameLst>
                                          <p:attrName>style.visibility</p:attrName>
                                        </p:attrNameLst>
                                      </p:cBhvr>
                                      <p:to>
                                        <p:strVal val="visible"/>
                                      </p:to>
                                    </p:set>
                                  </p:childTnLst>
                                </p:cTn>
                              </p:par>
                              <p:par>
                                <p:cTn id="83" presetID="1" presetClass="exit" presetSubtype="0" fill="hold" nodeType="withEffect">
                                  <p:stCondLst>
                                    <p:cond delay="0"/>
                                  </p:stCondLst>
                                  <p:childTnLst>
                                    <p:set>
                                      <p:cBhvr>
                                        <p:cTn id="84" dur="1" fill="hold">
                                          <p:stCondLst>
                                            <p:cond delay="0"/>
                                          </p:stCondLst>
                                        </p:cTn>
                                        <p:tgtEl>
                                          <p:spTgt spid="911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8" name="TextBox 7">
            <a:extLst>
              <a:ext uri="{FF2B5EF4-FFF2-40B4-BE49-F238E27FC236}">
                <a16:creationId xmlns:a16="http://schemas.microsoft.com/office/drawing/2014/main" id="{680C91F7-0FA7-4875-8EC9-000E16251570}"/>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11" name="Rectangle 5">
            <a:extLst>
              <a:ext uri="{FF2B5EF4-FFF2-40B4-BE49-F238E27FC236}">
                <a16:creationId xmlns:a16="http://schemas.microsoft.com/office/drawing/2014/main" id="{BA005CD0-848C-4E0B-B91A-5CB9D1B32F09}"/>
              </a:ext>
            </a:extLst>
          </p:cNvPr>
          <p:cNvSpPr>
            <a:spLocks noGrp="1" noChangeArrowheads="1"/>
          </p:cNvSpPr>
          <p:nvPr>
            <p:ph idx="1"/>
          </p:nvPr>
        </p:nvSpPr>
        <p:spPr>
          <a:xfrm>
            <a:off x="1987825" y="1600200"/>
            <a:ext cx="6695038" cy="4525963"/>
          </a:xfrm>
        </p:spPr>
        <p:txBody>
          <a:bodyPr/>
          <a:lstStyle/>
          <a:p>
            <a:r>
              <a:rPr lang="en-US" dirty="0">
                <a:solidFill>
                  <a:schemeClr val="bg1">
                    <a:lumMod val="75000"/>
                  </a:schemeClr>
                </a:solidFill>
              </a:rPr>
              <a:t>Burden of unsafe water</a:t>
            </a:r>
          </a:p>
          <a:p>
            <a:r>
              <a:rPr lang="en-US" dirty="0">
                <a:solidFill>
                  <a:schemeClr val="bg1">
                    <a:lumMod val="75000"/>
                  </a:schemeClr>
                </a:solidFill>
              </a:rPr>
              <a:t>The Sustainable Development Goals</a:t>
            </a:r>
          </a:p>
          <a:p>
            <a:pPr lvl="1"/>
            <a:r>
              <a:rPr lang="en-US" dirty="0">
                <a:solidFill>
                  <a:schemeClr val="bg1">
                    <a:lumMod val="75000"/>
                  </a:schemeClr>
                </a:solidFill>
              </a:rPr>
              <a:t>Safe and Improved…</a:t>
            </a:r>
          </a:p>
          <a:p>
            <a:r>
              <a:rPr lang="en-US" dirty="0">
                <a:solidFill>
                  <a:schemeClr val="bg1">
                    <a:lumMod val="75000"/>
                  </a:schemeClr>
                </a:solidFill>
              </a:rPr>
              <a:t>Intermittent Supplies</a:t>
            </a:r>
          </a:p>
          <a:p>
            <a:r>
              <a:rPr lang="en-US" dirty="0">
                <a:solidFill>
                  <a:schemeClr val="bg1">
                    <a:lumMod val="75000"/>
                  </a:schemeClr>
                </a:solidFill>
              </a:rPr>
              <a:t>The technology is well developed…</a:t>
            </a:r>
          </a:p>
          <a:p>
            <a:pPr lvl="1"/>
            <a:r>
              <a:rPr lang="en-US" dirty="0">
                <a:solidFill>
                  <a:schemeClr val="bg1">
                    <a:lumMod val="75000"/>
                  </a:schemeClr>
                </a:solidFill>
              </a:rPr>
              <a:t>Cell phones vs. municipal water technology</a:t>
            </a:r>
          </a:p>
          <a:p>
            <a:r>
              <a:rPr lang="en-US" b="1" dirty="0"/>
              <a:t>A role for universities</a:t>
            </a:r>
          </a:p>
          <a:p>
            <a:endParaRPr lang="en-US" dirty="0"/>
          </a:p>
        </p:txBody>
      </p:sp>
      <p:pic>
        <p:nvPicPr>
          <p:cNvPr id="12" name="Picture 19" descr="Peru Kids">
            <a:hlinkClick r:id="rId3" action="ppaction://hlinksldjump"/>
            <a:extLst>
              <a:ext uri="{FF2B5EF4-FFF2-40B4-BE49-F238E27FC236}">
                <a16:creationId xmlns:a16="http://schemas.microsoft.com/office/drawing/2014/main" id="{8D65D18F-F7AB-45DA-93CB-34BDAEA2FEA0}"/>
              </a:ext>
            </a:extLst>
          </p:cNvPr>
          <p:cNvPicPr>
            <a:picLocks noChangeAspect="1" noChangeArrowheads="1"/>
          </p:cNvPicPr>
          <p:nvPr/>
        </p:nvPicPr>
        <p:blipFill>
          <a:blip r:embed="rId4" cstate="print"/>
          <a:srcRect/>
          <a:stretch>
            <a:fillRect/>
          </a:stretch>
        </p:blipFill>
        <p:spPr bwMode="black">
          <a:xfrm>
            <a:off x="1597153" y="1547941"/>
            <a:ext cx="499355" cy="727857"/>
          </a:xfrm>
          <a:prstGeom prst="rect">
            <a:avLst/>
          </a:prstGeom>
          <a:noFill/>
          <a:ln w="9525">
            <a:noFill/>
            <a:miter lim="800000"/>
            <a:headEnd/>
            <a:tailEnd/>
          </a:ln>
        </p:spPr>
      </p:pic>
      <p:pic>
        <p:nvPicPr>
          <p:cNvPr id="13" name="Picture 3">
            <a:hlinkClick r:id="rId5" action="ppaction://hlinksldjump"/>
            <a:extLst>
              <a:ext uri="{FF2B5EF4-FFF2-40B4-BE49-F238E27FC236}">
                <a16:creationId xmlns:a16="http://schemas.microsoft.com/office/drawing/2014/main" id="{5F283463-9448-4BA6-8509-DD64D000927E}"/>
              </a:ext>
            </a:extLst>
          </p:cNvPr>
          <p:cNvPicPr>
            <a:picLocks noChangeAspect="1" noChangeArrowheads="1"/>
          </p:cNvPicPr>
          <p:nvPr/>
        </p:nvPicPr>
        <p:blipFill>
          <a:blip r:embed="rId6" cstate="screen"/>
          <a:srcRect/>
          <a:stretch>
            <a:fillRect/>
          </a:stretch>
        </p:blipFill>
        <p:spPr bwMode="auto">
          <a:xfrm>
            <a:off x="1125977" y="4488685"/>
            <a:ext cx="970532" cy="727857"/>
          </a:xfrm>
          <a:prstGeom prst="rect">
            <a:avLst/>
          </a:prstGeom>
          <a:noFill/>
          <a:ln w="9525">
            <a:noFill/>
            <a:miter lim="800000"/>
            <a:headEnd/>
            <a:tailEnd/>
          </a:ln>
          <a:effectLst/>
        </p:spPr>
      </p:pic>
      <p:pic>
        <p:nvPicPr>
          <p:cNvPr id="14" name="Picture 1">
            <a:hlinkClick r:id="rId7" action="ppaction://hlinksldjump"/>
            <a:extLst>
              <a:ext uri="{FF2B5EF4-FFF2-40B4-BE49-F238E27FC236}">
                <a16:creationId xmlns:a16="http://schemas.microsoft.com/office/drawing/2014/main" id="{F65FB3FC-5E09-48A1-8DCB-0FE4D2657B9A}"/>
              </a:ext>
            </a:extLst>
          </p:cNvPr>
          <p:cNvPicPr>
            <a:picLocks noChangeAspect="1" noChangeArrowheads="1"/>
          </p:cNvPicPr>
          <p:nvPr/>
        </p:nvPicPr>
        <p:blipFill>
          <a:blip r:embed="rId8" cstate="print"/>
          <a:srcRect/>
          <a:stretch>
            <a:fillRect/>
          </a:stretch>
        </p:blipFill>
        <p:spPr bwMode="auto">
          <a:xfrm>
            <a:off x="995966" y="5762234"/>
            <a:ext cx="1174537" cy="727857"/>
          </a:xfrm>
          <a:prstGeom prst="rect">
            <a:avLst/>
          </a:prstGeom>
          <a:noFill/>
          <a:ln w="9525">
            <a:noFill/>
            <a:miter lim="800000"/>
            <a:headEnd/>
            <a:tailEnd/>
          </a:ln>
          <a:effectLst/>
        </p:spPr>
      </p:pic>
      <p:pic>
        <p:nvPicPr>
          <p:cNvPr id="16" name="Shape 99" descr="http://texas-slab-leak-repair.com/yahoo_site_admin/assets/images/slab-leak.242134202_std.jpg">
            <a:hlinkClick r:id="rId9" action="ppaction://hlinksldjump"/>
            <a:extLst>
              <a:ext uri="{FF2B5EF4-FFF2-40B4-BE49-F238E27FC236}">
                <a16:creationId xmlns:a16="http://schemas.microsoft.com/office/drawing/2014/main" id="{BABEFF43-350C-4DEC-933D-29FDBEE3F052}"/>
              </a:ext>
            </a:extLst>
          </p:cNvPr>
          <p:cNvPicPr preferRelativeResize="0"/>
          <p:nvPr/>
        </p:nvPicPr>
        <p:blipFill rotWithShape="1">
          <a:blip r:embed="rId10">
            <a:alphaModFix/>
          </a:blip>
          <a:srcRect t="3548" b="10398"/>
          <a:stretch/>
        </p:blipFill>
        <p:spPr>
          <a:xfrm>
            <a:off x="1414976" y="3638890"/>
            <a:ext cx="681532" cy="735495"/>
          </a:xfrm>
          <a:prstGeom prst="rect">
            <a:avLst/>
          </a:prstGeom>
          <a:noFill/>
          <a:ln>
            <a:noFill/>
          </a:ln>
        </p:spPr>
      </p:pic>
      <p:pic>
        <p:nvPicPr>
          <p:cNvPr id="17" name="Picture 6" descr="Image result for sustainable development goals water and sanitation">
            <a:hlinkClick r:id="rId11" action="ppaction://hlinksldjump"/>
            <a:extLst>
              <a:ext uri="{FF2B5EF4-FFF2-40B4-BE49-F238E27FC236}">
                <a16:creationId xmlns:a16="http://schemas.microsoft.com/office/drawing/2014/main" id="{EDC5D8E7-F3B3-41E5-971D-04A266D9AE3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25977" y="2452139"/>
            <a:ext cx="970531" cy="970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987857"/>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a:t>A Role for Universities</a:t>
            </a:r>
          </a:p>
        </p:txBody>
      </p:sp>
      <p:sp>
        <p:nvSpPr>
          <p:cNvPr id="100355" name="Rectangle 3"/>
          <p:cNvSpPr>
            <a:spLocks noGrp="1" noChangeArrowheads="1"/>
          </p:cNvSpPr>
          <p:nvPr>
            <p:ph idx="1"/>
          </p:nvPr>
        </p:nvSpPr>
        <p:spPr/>
        <p:txBody>
          <a:bodyPr/>
          <a:lstStyle/>
          <a:p>
            <a:r>
              <a:rPr lang="en-US" dirty="0"/>
              <a:t>Develop new knowledge</a:t>
            </a:r>
          </a:p>
          <a:p>
            <a:r>
              <a:rPr lang="en-US" dirty="0"/>
              <a:t>Test the designs in full scale field trials</a:t>
            </a:r>
          </a:p>
          <a:p>
            <a:r>
              <a:rPr lang="en-US" dirty="0"/>
              <a:t>Make that knowledge available to the global community</a:t>
            </a:r>
          </a:p>
          <a:p>
            <a:r>
              <a:rPr lang="en-US" dirty="0"/>
              <a:t>Open source engineering!</a:t>
            </a:r>
          </a:p>
          <a:p>
            <a:r>
              <a:rPr lang="en-US" dirty="0"/>
              <a:t>Capacity building: training the trainers</a:t>
            </a:r>
          </a:p>
          <a:p>
            <a:r>
              <a:rPr lang="en-US" dirty="0"/>
              <a:t>Bring the power of automation to engineering design </a:t>
            </a:r>
            <a:r>
              <a:rPr lang="en-US" sz="2400" dirty="0"/>
              <a:t>(Take Henry Ford’s idea out of the realm of widgets and into the realm of knowledge)</a:t>
            </a:r>
            <a:endParaRPr lang="en-US" dirty="0"/>
          </a:p>
        </p:txBody>
      </p:sp>
    </p:spTree>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onut 6"/>
          <p:cNvSpPr/>
          <p:nvPr/>
        </p:nvSpPr>
        <p:spPr>
          <a:xfrm>
            <a:off x="1219200" y="1967829"/>
            <a:ext cx="6934200" cy="4407572"/>
          </a:xfrm>
          <a:prstGeom prst="donut">
            <a:avLst>
              <a:gd name="adj" fmla="val 9542"/>
            </a:avLst>
          </a:prstGeom>
          <a:gradFill>
            <a:gsLst>
              <a:gs pos="0">
                <a:srgbClr val="C00000"/>
              </a:gs>
              <a:gs pos="100000">
                <a:srgbClr val="0000FF"/>
              </a:gs>
            </a:gsLst>
            <a:lin ang="4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a:xfrm>
            <a:off x="1" y="0"/>
            <a:ext cx="9144000" cy="1371600"/>
          </a:xfrm>
        </p:spPr>
        <p:txBody>
          <a:bodyPr/>
          <a:lstStyle/>
          <a:p>
            <a:r>
              <a:rPr lang="en-US" dirty="0"/>
              <a:t>Open-Source University-based Research and Development</a:t>
            </a:r>
            <a:endParaRPr lang="en-US" dirty="0">
              <a:solidFill>
                <a:schemeClr val="tx2">
                  <a:lumMod val="75000"/>
                  <a:lumOff val="25000"/>
                </a:schemeClr>
              </a:solidFill>
            </a:endParaRPr>
          </a:p>
        </p:txBody>
      </p:sp>
      <p:pic>
        <p:nvPicPr>
          <p:cNvPr id="6" name="Picture 6" descr="https://lh6.googleusercontent.com/-yIZLpBV3880/UiTxm2xRPgI/AAAAAAAAsAo/VpLh3A_cLr8/w1124-h749-no/IMG_0803cl.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891064" y="4831080"/>
            <a:ext cx="2926080" cy="195315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950032" y="2001837"/>
            <a:ext cx="1527982" cy="369332"/>
          </a:xfrm>
          <a:prstGeom prst="rect">
            <a:avLst/>
          </a:prstGeom>
          <a:noFill/>
        </p:spPr>
        <p:txBody>
          <a:bodyPr wrap="none" rtlCol="0">
            <a:spAutoFit/>
          </a:bodyPr>
          <a:lstStyle/>
          <a:p>
            <a:r>
              <a:rPr lang="en-US" sz="1800" dirty="0">
                <a:solidFill>
                  <a:srgbClr val="B31B1B"/>
                </a:solidFill>
                <a:latin typeface="+mn-lt"/>
              </a:rPr>
              <a:t>Design Studio</a:t>
            </a:r>
          </a:p>
        </p:txBody>
      </p:sp>
      <p:pic>
        <p:nvPicPr>
          <p:cNvPr id="10" name="Girl with glass of water.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600200" y="4759920"/>
            <a:ext cx="2743583" cy="1829055"/>
          </a:xfrm>
          <a:prstGeom prst="ellipse">
            <a:avLst/>
          </a:prstGeom>
          <a:ln>
            <a:noFill/>
          </a:ln>
          <a:effectLst>
            <a:softEdge rad="112500"/>
          </a:effectLst>
        </p:spPr>
      </p:pic>
      <p:sp>
        <p:nvSpPr>
          <p:cNvPr id="11" name="TextBox 10"/>
          <p:cNvSpPr txBox="1"/>
          <p:nvPr/>
        </p:nvSpPr>
        <p:spPr>
          <a:xfrm>
            <a:off x="4686300" y="4646414"/>
            <a:ext cx="2717411" cy="369332"/>
          </a:xfrm>
          <a:prstGeom prst="rect">
            <a:avLst/>
          </a:prstGeom>
          <a:noFill/>
        </p:spPr>
        <p:txBody>
          <a:bodyPr wrap="none" rtlCol="0">
            <a:spAutoFit/>
          </a:bodyPr>
          <a:lstStyle/>
          <a:p>
            <a:r>
              <a:rPr lang="en-US" sz="1800" dirty="0">
                <a:solidFill>
                  <a:srgbClr val="0000FF"/>
                </a:solidFill>
                <a:latin typeface="+mn-lt"/>
              </a:rPr>
              <a:t>Sustainable Infrastructure</a:t>
            </a:r>
          </a:p>
        </p:txBody>
      </p:sp>
      <p:sp>
        <p:nvSpPr>
          <p:cNvPr id="12" name="TextBox 11"/>
          <p:cNvSpPr txBox="1"/>
          <p:nvPr/>
        </p:nvSpPr>
        <p:spPr>
          <a:xfrm>
            <a:off x="4145686" y="1475385"/>
            <a:ext cx="1519968" cy="369332"/>
          </a:xfrm>
          <a:prstGeom prst="rect">
            <a:avLst/>
          </a:prstGeom>
          <a:noFill/>
        </p:spPr>
        <p:txBody>
          <a:bodyPr wrap="none" rtlCol="0">
            <a:spAutoFit/>
          </a:bodyPr>
          <a:lstStyle/>
          <a:p>
            <a:r>
              <a:rPr lang="en-US" sz="1800" dirty="0">
                <a:solidFill>
                  <a:srgbClr val="B31B1B"/>
                </a:solidFill>
                <a:latin typeface="+mn-lt"/>
              </a:rPr>
              <a:t>New Theories</a:t>
            </a:r>
          </a:p>
        </p:txBody>
      </p:sp>
      <p:sp>
        <p:nvSpPr>
          <p:cNvPr id="13" name="TextBox 12"/>
          <p:cNvSpPr txBox="1"/>
          <p:nvPr/>
        </p:nvSpPr>
        <p:spPr>
          <a:xfrm>
            <a:off x="772448" y="1721606"/>
            <a:ext cx="2114681" cy="369332"/>
          </a:xfrm>
          <a:prstGeom prst="rect">
            <a:avLst/>
          </a:prstGeom>
          <a:noFill/>
        </p:spPr>
        <p:txBody>
          <a:bodyPr wrap="none" rtlCol="0">
            <a:spAutoFit/>
          </a:bodyPr>
          <a:lstStyle/>
          <a:p>
            <a:r>
              <a:rPr lang="en-US" sz="1800" dirty="0">
                <a:solidFill>
                  <a:srgbClr val="B31B1B"/>
                </a:solidFill>
              </a:rPr>
              <a:t>Research Laboratory</a:t>
            </a:r>
          </a:p>
        </p:txBody>
      </p:sp>
      <p:sp>
        <p:nvSpPr>
          <p:cNvPr id="14" name="TextBox 13"/>
          <p:cNvSpPr txBox="1"/>
          <p:nvPr/>
        </p:nvSpPr>
        <p:spPr>
          <a:xfrm>
            <a:off x="1961620" y="4440042"/>
            <a:ext cx="1915909" cy="369332"/>
          </a:xfrm>
          <a:prstGeom prst="rect">
            <a:avLst/>
          </a:prstGeom>
          <a:noFill/>
        </p:spPr>
        <p:txBody>
          <a:bodyPr wrap="none" rtlCol="0">
            <a:spAutoFit/>
          </a:bodyPr>
          <a:lstStyle/>
          <a:p>
            <a:r>
              <a:rPr lang="en-US" sz="1800" dirty="0">
                <a:solidFill>
                  <a:srgbClr val="0000FF"/>
                </a:solidFill>
                <a:latin typeface="+mn-lt"/>
              </a:rPr>
              <a:t>Safe water on tap</a:t>
            </a:r>
          </a:p>
        </p:txBody>
      </p:sp>
      <p:pic>
        <p:nvPicPr>
          <p:cNvPr id="15" name="Picture 2"/>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25988" y="2214049"/>
            <a:ext cx="2935490" cy="1945938"/>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3"/>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096000" y="2494280"/>
            <a:ext cx="2935224" cy="1945762"/>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6"/>
          <p:cNvSpPr txBox="1"/>
          <p:nvPr/>
        </p:nvSpPr>
        <p:spPr>
          <a:xfrm>
            <a:off x="3859042" y="3049825"/>
            <a:ext cx="1932158" cy="400110"/>
          </a:xfrm>
          <a:prstGeom prst="rect">
            <a:avLst/>
          </a:prstGeom>
          <a:noFill/>
        </p:spPr>
        <p:txBody>
          <a:bodyPr wrap="square" rtlCol="0">
            <a:spAutoFit/>
          </a:bodyPr>
          <a:lstStyle/>
          <a:p>
            <a:pPr algn="ctr"/>
            <a:r>
              <a:rPr lang="en-US" sz="2000" dirty="0">
                <a:solidFill>
                  <a:srgbClr val="B31B1B"/>
                </a:solidFill>
              </a:rPr>
              <a:t>Journey Inward</a:t>
            </a:r>
          </a:p>
        </p:txBody>
      </p:sp>
      <p:sp>
        <p:nvSpPr>
          <p:cNvPr id="18" name="TextBox 17"/>
          <p:cNvSpPr txBox="1"/>
          <p:nvPr/>
        </p:nvSpPr>
        <p:spPr>
          <a:xfrm>
            <a:off x="3791480" y="4114800"/>
            <a:ext cx="2067283" cy="400110"/>
          </a:xfrm>
          <a:prstGeom prst="rect">
            <a:avLst/>
          </a:prstGeom>
          <a:solidFill>
            <a:schemeClr val="bg1"/>
          </a:solidFill>
        </p:spPr>
        <p:txBody>
          <a:bodyPr wrap="square" rtlCol="0">
            <a:spAutoFit/>
          </a:bodyPr>
          <a:lstStyle/>
          <a:p>
            <a:pPr algn="ctr"/>
            <a:r>
              <a:rPr lang="en-US" sz="2000" dirty="0">
                <a:solidFill>
                  <a:srgbClr val="0000FF"/>
                </a:solidFill>
              </a:rPr>
              <a:t>Journey Outward</a:t>
            </a:r>
          </a:p>
        </p:txBody>
      </p:sp>
      <p:cxnSp>
        <p:nvCxnSpPr>
          <p:cNvPr id="19" name="Straight Arrow Connector 18"/>
          <p:cNvCxnSpPr>
            <a:stCxn id="18" idx="0"/>
            <a:endCxn id="17" idx="2"/>
          </p:cNvCxnSpPr>
          <p:nvPr/>
        </p:nvCxnSpPr>
        <p:spPr>
          <a:xfrm flipH="1" flipV="1">
            <a:off x="4825121" y="3449935"/>
            <a:ext cx="1" cy="664865"/>
          </a:xfrm>
          <a:prstGeom prst="straightConnector1">
            <a:avLst/>
          </a:prstGeom>
          <a:ln w="38100">
            <a:gradFill flip="none" rotWithShape="1">
              <a:gsLst>
                <a:gs pos="0">
                  <a:srgbClr val="B31B1B"/>
                </a:gs>
                <a:gs pos="100000">
                  <a:srgbClr val="0000FF"/>
                </a:gs>
              </a:gsLst>
              <a:lin ang="16200000" scaled="0"/>
              <a:tileRect/>
            </a:gra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47929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0"/>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Carbon Footprint Technologies</a:t>
            </a:r>
          </a:p>
        </p:txBody>
      </p:sp>
      <p:sp>
        <p:nvSpPr>
          <p:cNvPr id="3" name="Content Placeholder 2"/>
          <p:cNvSpPr>
            <a:spLocks noGrp="1"/>
          </p:cNvSpPr>
          <p:nvPr>
            <p:ph idx="1"/>
          </p:nvPr>
        </p:nvSpPr>
        <p:spPr/>
        <p:txBody>
          <a:bodyPr/>
          <a:lstStyle/>
          <a:p>
            <a:r>
              <a:rPr lang="en-US" dirty="0"/>
              <a:t>Previous generations of engineers designed infrastructure that required cheap fossil fuel</a:t>
            </a:r>
          </a:p>
          <a:p>
            <a:r>
              <a:rPr lang="en-US" dirty="0"/>
              <a:t>It is long past time for a new paradigm</a:t>
            </a:r>
          </a:p>
          <a:p>
            <a:r>
              <a:rPr lang="en-US" dirty="0"/>
              <a:t>The original motivation for developing energy efficient technologies was the </a:t>
            </a:r>
            <a:r>
              <a:rPr lang="en-US" dirty="0" smtClean="0"/>
              <a:t>majority world, </a:t>
            </a:r>
            <a:r>
              <a:rPr lang="en-US" dirty="0"/>
              <a:t>but many of these technologies will be the preferred option for wealthier communities </a:t>
            </a:r>
            <a:r>
              <a:rPr lang="en-US" dirty="0" smtClean="0"/>
              <a:t>too</a:t>
            </a:r>
          </a:p>
          <a:p>
            <a:r>
              <a:rPr lang="en-US" dirty="0" smtClean="0"/>
              <a:t>Everyone </a:t>
            </a:r>
            <a:r>
              <a:rPr lang="en-US" dirty="0"/>
              <a:t>likes cheaper, better, </a:t>
            </a:r>
            <a:r>
              <a:rPr lang="en-US" dirty="0" smtClean="0"/>
              <a:t>and more reliable</a:t>
            </a:r>
            <a:endParaRPr lang="en-US" dirty="0"/>
          </a:p>
        </p:txBody>
      </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26629" name="Rectangle 5"/>
          <p:cNvSpPr>
            <a:spLocks noGrp="1" noChangeArrowheads="1"/>
          </p:cNvSpPr>
          <p:nvPr>
            <p:ph idx="1"/>
          </p:nvPr>
        </p:nvSpPr>
        <p:spPr>
          <a:xfrm>
            <a:off x="1987825" y="1600200"/>
            <a:ext cx="6695038" cy="4525963"/>
          </a:xfrm>
        </p:spPr>
        <p:txBody>
          <a:bodyPr/>
          <a:lstStyle/>
          <a:p>
            <a:r>
              <a:rPr lang="en-US" dirty="0"/>
              <a:t>Burden of unsafe water</a:t>
            </a:r>
          </a:p>
          <a:p>
            <a:r>
              <a:rPr lang="en-US" dirty="0"/>
              <a:t>The Sustainable Development Goals</a:t>
            </a:r>
          </a:p>
          <a:p>
            <a:pPr lvl="1"/>
            <a:r>
              <a:rPr lang="en-US" dirty="0" smtClean="0"/>
              <a:t>Safe and Improved…</a:t>
            </a:r>
          </a:p>
          <a:p>
            <a:r>
              <a:rPr lang="en-US" dirty="0" smtClean="0"/>
              <a:t>Intermittent </a:t>
            </a:r>
            <a:r>
              <a:rPr lang="en-US" dirty="0"/>
              <a:t>Supplies</a:t>
            </a:r>
          </a:p>
          <a:p>
            <a:r>
              <a:rPr lang="en-US" dirty="0"/>
              <a:t>The technology is well developed…</a:t>
            </a:r>
          </a:p>
          <a:p>
            <a:pPr lvl="1"/>
            <a:r>
              <a:rPr lang="en-US" dirty="0"/>
              <a:t>Cell phones vs. municipal water technology</a:t>
            </a:r>
          </a:p>
          <a:p>
            <a:r>
              <a:rPr lang="en-US" dirty="0"/>
              <a:t>A role for universities</a:t>
            </a:r>
          </a:p>
          <a:p>
            <a:endParaRPr lang="en-US" dirty="0"/>
          </a:p>
        </p:txBody>
      </p:sp>
      <p:pic>
        <p:nvPicPr>
          <p:cNvPr id="4" name="Picture 19" descr="Peru Kids">
            <a:hlinkClick r:id="rId3" action="ppaction://hlinksldjump"/>
          </p:cNvPr>
          <p:cNvPicPr>
            <a:picLocks noChangeAspect="1" noChangeArrowheads="1"/>
          </p:cNvPicPr>
          <p:nvPr/>
        </p:nvPicPr>
        <p:blipFill>
          <a:blip r:embed="rId4" cstate="print"/>
          <a:srcRect/>
          <a:stretch>
            <a:fillRect/>
          </a:stretch>
        </p:blipFill>
        <p:spPr bwMode="black">
          <a:xfrm>
            <a:off x="1597153" y="1547941"/>
            <a:ext cx="499355" cy="727857"/>
          </a:xfrm>
          <a:prstGeom prst="rect">
            <a:avLst/>
          </a:prstGeom>
          <a:noFill/>
          <a:ln w="9525">
            <a:noFill/>
            <a:miter lim="800000"/>
            <a:headEnd/>
            <a:tailEnd/>
          </a:ln>
        </p:spPr>
      </p:pic>
      <p:pic>
        <p:nvPicPr>
          <p:cNvPr id="7" name="Picture 3">
            <a:hlinkClick r:id="rId5" action="ppaction://hlinksldjump"/>
          </p:cNvPr>
          <p:cNvPicPr>
            <a:picLocks noChangeAspect="1" noChangeArrowheads="1"/>
          </p:cNvPicPr>
          <p:nvPr/>
        </p:nvPicPr>
        <p:blipFill>
          <a:blip r:embed="rId6" cstate="screen"/>
          <a:srcRect/>
          <a:stretch>
            <a:fillRect/>
          </a:stretch>
        </p:blipFill>
        <p:spPr bwMode="auto">
          <a:xfrm>
            <a:off x="1125977" y="4488685"/>
            <a:ext cx="970532" cy="727857"/>
          </a:xfrm>
          <a:prstGeom prst="rect">
            <a:avLst/>
          </a:prstGeom>
          <a:noFill/>
          <a:ln w="9525">
            <a:noFill/>
            <a:miter lim="800000"/>
            <a:headEnd/>
            <a:tailEnd/>
          </a:ln>
          <a:effectLst/>
        </p:spPr>
      </p:pic>
      <p:pic>
        <p:nvPicPr>
          <p:cNvPr id="158721" name="Picture 1">
            <a:hlinkClick r:id="rId7" action="ppaction://hlinksldjump"/>
          </p:cNvPr>
          <p:cNvPicPr>
            <a:picLocks noChangeAspect="1" noChangeArrowheads="1"/>
          </p:cNvPicPr>
          <p:nvPr/>
        </p:nvPicPr>
        <p:blipFill>
          <a:blip r:embed="rId8" cstate="print"/>
          <a:srcRect/>
          <a:stretch>
            <a:fillRect/>
          </a:stretch>
        </p:blipFill>
        <p:spPr bwMode="auto">
          <a:xfrm>
            <a:off x="995966" y="5762234"/>
            <a:ext cx="1174537" cy="727857"/>
          </a:xfrm>
          <a:prstGeom prst="rect">
            <a:avLst/>
          </a:prstGeom>
          <a:noFill/>
          <a:ln w="9525">
            <a:noFill/>
            <a:miter lim="800000"/>
            <a:headEnd/>
            <a:tailEnd/>
          </a:ln>
          <a:effectLst/>
        </p:spPr>
      </p:pic>
      <p:sp>
        <p:nvSpPr>
          <p:cNvPr id="2" name="TextBox 1">
            <a:extLst>
              <a:ext uri="{FF2B5EF4-FFF2-40B4-BE49-F238E27FC236}">
                <a16:creationId xmlns:a16="http://schemas.microsoft.com/office/drawing/2014/main" id="{B8E890F0-90F6-4FD7-8A96-4C69045DF255}"/>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pic>
        <p:nvPicPr>
          <p:cNvPr id="9" name="Picture 6" descr="Image result for sustainable development goals water and sanitation">
            <a:extLst>
              <a:ext uri="{FF2B5EF4-FFF2-40B4-BE49-F238E27FC236}">
                <a16:creationId xmlns:a16="http://schemas.microsoft.com/office/drawing/2014/main" id="{A12F8E12-CB2E-49FE-975D-B49FF47914E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25977" y="2452139"/>
            <a:ext cx="970531" cy="970531"/>
          </a:xfrm>
          <a:prstGeom prst="rect">
            <a:avLst/>
          </a:prstGeom>
          <a:noFill/>
          <a:extLst>
            <a:ext uri="{909E8E84-426E-40DD-AFC4-6F175D3DCCD1}">
              <a14:hiddenFill xmlns:a14="http://schemas.microsoft.com/office/drawing/2010/main">
                <a:solidFill>
                  <a:srgbClr val="FFFFFF"/>
                </a:solidFill>
              </a14:hiddenFill>
            </a:ext>
          </a:extLst>
        </p:spPr>
      </p:pic>
      <p:pic>
        <p:nvPicPr>
          <p:cNvPr id="10" name="Shape 99" descr="http://texas-slab-leak-repair.com/yahoo_site_admin/assets/images/slab-leak.242134202_std.jpg">
            <a:hlinkClick r:id="rId10" action="ppaction://hlinksldjump"/>
            <a:extLst>
              <a:ext uri="{FF2B5EF4-FFF2-40B4-BE49-F238E27FC236}">
                <a16:creationId xmlns:a16="http://schemas.microsoft.com/office/drawing/2014/main" id="{C3093B06-C3B1-4A4C-AF88-A24078A4DF84}"/>
              </a:ext>
            </a:extLst>
          </p:cNvPr>
          <p:cNvPicPr preferRelativeResize="0"/>
          <p:nvPr/>
        </p:nvPicPr>
        <p:blipFill rotWithShape="1">
          <a:blip r:embed="rId11">
            <a:alphaModFix/>
          </a:blip>
          <a:srcRect t="3548" b="10398"/>
          <a:stretch/>
        </p:blipFill>
        <p:spPr>
          <a:xfrm>
            <a:off x="1414976" y="3638890"/>
            <a:ext cx="681532" cy="735495"/>
          </a:xfrm>
          <a:prstGeom prst="rect">
            <a:avLst/>
          </a:prstGeom>
          <a:noFill/>
          <a:ln>
            <a:noFill/>
          </a:ln>
        </p:spPr>
      </p:pic>
    </p:spTree>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a:defRPr/>
            </a:pPr>
            <a:r>
              <a:rPr lang="en-US" dirty="0"/>
              <a:t>Hypotheses: The Grand Experiment</a:t>
            </a:r>
          </a:p>
        </p:txBody>
      </p:sp>
      <p:sp>
        <p:nvSpPr>
          <p:cNvPr id="70659" name="Rectangle 3"/>
          <p:cNvSpPr>
            <a:spLocks noGrp="1" noChangeArrowheads="1"/>
          </p:cNvSpPr>
          <p:nvPr>
            <p:ph idx="1"/>
          </p:nvPr>
        </p:nvSpPr>
        <p:spPr/>
        <p:txBody>
          <a:bodyPr/>
          <a:lstStyle/>
          <a:p>
            <a:r>
              <a:rPr lang="en-US" dirty="0"/>
              <a:t>Technology should be designed based on the conditions under which it will operate</a:t>
            </a:r>
          </a:p>
          <a:p>
            <a:r>
              <a:rPr lang="en-US" dirty="0"/>
              <a:t>For infrastructure it is more efficient to disseminate knowledge than hardware</a:t>
            </a:r>
          </a:p>
          <a:p>
            <a:r>
              <a:rPr lang="en-US" dirty="0"/>
              <a:t>We can achieve higher coverage using a model of technology dissemination in which we share knowledge openly</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6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6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65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9"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Where are we going?</a:t>
            </a:r>
          </a:p>
        </p:txBody>
      </p:sp>
      <p:pic>
        <p:nvPicPr>
          <p:cNvPr id="53251" name="Picture 3"/>
          <p:cNvPicPr>
            <a:picLocks noChangeAspect="1" noChangeArrowheads="1"/>
          </p:cNvPicPr>
          <p:nvPr/>
        </p:nvPicPr>
        <p:blipFill>
          <a:blip r:embed="rId2" cstate="email"/>
          <a:srcRect/>
          <a:stretch>
            <a:fillRect/>
          </a:stretch>
        </p:blipFill>
        <p:spPr bwMode="auto">
          <a:xfrm>
            <a:off x="7465768" y="2240906"/>
            <a:ext cx="1295400" cy="1086465"/>
          </a:xfrm>
          <a:prstGeom prst="rect">
            <a:avLst/>
          </a:prstGeom>
          <a:noFill/>
          <a:ln w="9525">
            <a:noFill/>
            <a:miter lim="800000"/>
            <a:headEnd/>
            <a:tailEnd/>
          </a:ln>
          <a:effectLst/>
        </p:spPr>
      </p:pic>
      <p:pic>
        <p:nvPicPr>
          <p:cNvPr id="53252" name="Picture 4"/>
          <p:cNvPicPr>
            <a:picLocks noChangeAspect="1" noChangeArrowheads="1"/>
          </p:cNvPicPr>
          <p:nvPr/>
        </p:nvPicPr>
        <p:blipFill>
          <a:blip r:embed="rId3" cstate="email"/>
          <a:srcRect/>
          <a:stretch>
            <a:fillRect/>
          </a:stretch>
        </p:blipFill>
        <p:spPr bwMode="auto">
          <a:xfrm>
            <a:off x="7415104" y="4053384"/>
            <a:ext cx="1264175" cy="2047885"/>
          </a:xfrm>
          <a:prstGeom prst="rect">
            <a:avLst/>
          </a:prstGeom>
          <a:noFill/>
          <a:ln w="9525">
            <a:noFill/>
            <a:miter lim="800000"/>
            <a:headEnd/>
            <a:tailEnd/>
          </a:ln>
        </p:spPr>
      </p:pic>
      <p:sp>
        <p:nvSpPr>
          <p:cNvPr id="10" name="Rectangle 9"/>
          <p:cNvSpPr/>
          <p:nvPr/>
        </p:nvSpPr>
        <p:spPr>
          <a:xfrm>
            <a:off x="4642819" y="3322285"/>
            <a:ext cx="2652632" cy="954107"/>
          </a:xfrm>
          <a:prstGeom prst="rect">
            <a:avLst/>
          </a:prstGeom>
        </p:spPr>
        <p:txBody>
          <a:bodyPr wrap="square">
            <a:spAutoFit/>
          </a:bodyPr>
          <a:lstStyle/>
          <a:p>
            <a:pPr algn="ctr"/>
            <a:r>
              <a:rPr lang="en-US" dirty="0"/>
              <a:t>Control and measure flow</a:t>
            </a:r>
          </a:p>
        </p:txBody>
      </p:sp>
      <p:sp>
        <p:nvSpPr>
          <p:cNvPr id="12" name="Rectangle 11"/>
          <p:cNvSpPr/>
          <p:nvPr/>
        </p:nvSpPr>
        <p:spPr>
          <a:xfrm>
            <a:off x="7211461" y="3322285"/>
            <a:ext cx="1728358" cy="523220"/>
          </a:xfrm>
          <a:prstGeom prst="rect">
            <a:avLst/>
          </a:prstGeom>
        </p:spPr>
        <p:txBody>
          <a:bodyPr wrap="none">
            <a:spAutoFit/>
          </a:bodyPr>
          <a:lstStyle/>
          <a:p>
            <a:r>
              <a:rPr lang="en-US" dirty="0"/>
              <a:t>Rapid Mix</a:t>
            </a:r>
          </a:p>
        </p:txBody>
      </p:sp>
      <p:sp>
        <p:nvSpPr>
          <p:cNvPr id="13" name="Rectangle 12"/>
          <p:cNvSpPr/>
          <p:nvPr/>
        </p:nvSpPr>
        <p:spPr>
          <a:xfrm>
            <a:off x="234682" y="6090098"/>
            <a:ext cx="1976823" cy="523220"/>
          </a:xfrm>
          <a:prstGeom prst="rect">
            <a:avLst/>
          </a:prstGeom>
        </p:spPr>
        <p:txBody>
          <a:bodyPr wrap="none">
            <a:spAutoFit/>
          </a:bodyPr>
          <a:lstStyle/>
          <a:p>
            <a:r>
              <a:rPr lang="en-US" dirty="0"/>
              <a:t>Flocculation</a:t>
            </a:r>
          </a:p>
        </p:txBody>
      </p:sp>
      <p:sp>
        <p:nvSpPr>
          <p:cNvPr id="14" name="Rectangle 13"/>
          <p:cNvSpPr/>
          <p:nvPr/>
        </p:nvSpPr>
        <p:spPr>
          <a:xfrm>
            <a:off x="2622864" y="6090098"/>
            <a:ext cx="2255746" cy="523220"/>
          </a:xfrm>
          <a:prstGeom prst="rect">
            <a:avLst/>
          </a:prstGeom>
        </p:spPr>
        <p:txBody>
          <a:bodyPr wrap="none">
            <a:spAutoFit/>
          </a:bodyPr>
          <a:lstStyle/>
          <a:p>
            <a:r>
              <a:rPr lang="en-US" dirty="0"/>
              <a:t>Sedimentation</a:t>
            </a:r>
          </a:p>
        </p:txBody>
      </p:sp>
      <p:sp>
        <p:nvSpPr>
          <p:cNvPr id="16" name="Rectangle 15"/>
          <p:cNvSpPr/>
          <p:nvPr/>
        </p:nvSpPr>
        <p:spPr>
          <a:xfrm>
            <a:off x="7067791" y="6090098"/>
            <a:ext cx="2016899" cy="523220"/>
          </a:xfrm>
          <a:prstGeom prst="rect">
            <a:avLst/>
          </a:prstGeom>
        </p:spPr>
        <p:txBody>
          <a:bodyPr wrap="none">
            <a:spAutoFit/>
          </a:bodyPr>
          <a:lstStyle/>
          <a:p>
            <a:r>
              <a:rPr lang="en-US" dirty="0"/>
              <a:t>Disinfection</a:t>
            </a:r>
          </a:p>
        </p:txBody>
      </p:sp>
      <p:pic>
        <p:nvPicPr>
          <p:cNvPr id="17" name="Picture 16" descr="Flocculator.png"/>
          <p:cNvPicPr>
            <a:picLocks noChangeAspect="1"/>
          </p:cNvPicPr>
          <p:nvPr/>
        </p:nvPicPr>
        <p:blipFill>
          <a:blip r:embed="rId4" cstate="print">
            <a:clrChange>
              <a:clrFrom>
                <a:srgbClr val="FFFFFF"/>
              </a:clrFrom>
              <a:clrTo>
                <a:srgbClr val="FFFFFF">
                  <a:alpha val="0"/>
                </a:srgbClr>
              </a:clrTo>
            </a:clrChange>
            <a:lum bright="10000" contrast="30000"/>
          </a:blip>
          <a:srcRect l="12658" t="29408" r="67403" b="29969"/>
          <a:stretch>
            <a:fillRect/>
          </a:stretch>
        </p:blipFill>
        <p:spPr>
          <a:xfrm rot="16200000">
            <a:off x="760607" y="4597359"/>
            <a:ext cx="823043" cy="2184779"/>
          </a:xfrm>
          <a:prstGeom prst="rect">
            <a:avLst/>
          </a:prstGeom>
        </p:spPr>
      </p:pic>
      <p:sp>
        <p:nvSpPr>
          <p:cNvPr id="18" name="Rectangle 17"/>
          <p:cNvSpPr/>
          <p:nvPr/>
        </p:nvSpPr>
        <p:spPr>
          <a:xfrm>
            <a:off x="5341381" y="6090098"/>
            <a:ext cx="1519968" cy="523220"/>
          </a:xfrm>
          <a:prstGeom prst="rect">
            <a:avLst/>
          </a:prstGeom>
        </p:spPr>
        <p:txBody>
          <a:bodyPr wrap="none">
            <a:spAutoFit/>
          </a:bodyPr>
          <a:lstStyle/>
          <a:p>
            <a:r>
              <a:rPr lang="en-US" dirty="0"/>
              <a:t>Filtration</a:t>
            </a:r>
          </a:p>
        </p:txBody>
      </p:sp>
      <p:pic>
        <p:nvPicPr>
          <p:cNvPr id="23" name="Picture 3"/>
          <p:cNvPicPr>
            <a:picLocks noChangeAspect="1" noChangeArrowheads="1"/>
          </p:cNvPicPr>
          <p:nvPr/>
        </p:nvPicPr>
        <p:blipFill>
          <a:blip r:embed="rId5" cstate="print"/>
          <a:srcRect/>
          <a:stretch>
            <a:fillRect/>
          </a:stretch>
        </p:blipFill>
        <p:spPr bwMode="auto">
          <a:xfrm>
            <a:off x="5238932" y="2023052"/>
            <a:ext cx="1460405" cy="1304319"/>
          </a:xfrm>
          <a:prstGeom prst="rect">
            <a:avLst/>
          </a:prstGeom>
          <a:noFill/>
          <a:ln w="9525">
            <a:noFill/>
            <a:miter lim="800000"/>
            <a:headEnd/>
            <a:tailEnd/>
          </a:ln>
          <a:effectLst/>
        </p:spPr>
      </p:pic>
      <p:pic>
        <p:nvPicPr>
          <p:cNvPr id="24" name="Picture 2" descr="http://designserver.cee.cornell.edu/Designs/EtFlocSedFi/7127/10Lps/EtFlocSedFiSed_f.png"/>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l="9983" t="53924"/>
          <a:stretch/>
        </p:blipFill>
        <p:spPr bwMode="auto">
          <a:xfrm>
            <a:off x="2554208" y="5266715"/>
            <a:ext cx="2304439" cy="834555"/>
          </a:xfrm>
          <a:prstGeom prst="rect">
            <a:avLst/>
          </a:prstGeom>
          <a:noFill/>
          <a:extLst>
            <a:ext uri="{909E8E84-426E-40DD-AFC4-6F175D3DCCD1}">
              <a14:hiddenFill xmlns:a14="http://schemas.microsoft.com/office/drawing/2010/main">
                <a:solidFill>
                  <a:srgbClr val="FFFFFF"/>
                </a:solidFill>
              </a14:hiddenFill>
            </a:ext>
          </a:extLst>
        </p:spPr>
      </p:pic>
      <p:pic>
        <p:nvPicPr>
          <p:cNvPr id="119814" name="Picture 6" descr="http://designserver.cee.cornell.edu/Designs/EtFlocSedFi/7127/10Lps/EtFlocSedFiFilter_f.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28963"/>
          <a:stretch/>
        </p:blipFill>
        <p:spPr bwMode="auto">
          <a:xfrm>
            <a:off x="5108673" y="4249375"/>
            <a:ext cx="1859343" cy="185189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839136" y="3322284"/>
            <a:ext cx="1994385" cy="954107"/>
          </a:xfrm>
          <a:prstGeom prst="rect">
            <a:avLst/>
          </a:prstGeom>
          <a:noFill/>
        </p:spPr>
        <p:txBody>
          <a:bodyPr wrap="square" rtlCol="0">
            <a:spAutoFit/>
          </a:bodyPr>
          <a:lstStyle/>
          <a:p>
            <a:r>
              <a:rPr lang="en-US" dirty="0"/>
              <a:t>The Challenge!</a:t>
            </a:r>
          </a:p>
        </p:txBody>
      </p:sp>
      <p:pic>
        <p:nvPicPr>
          <p:cNvPr id="19" name="Picture 3" descr="183"/>
          <p:cNvPicPr>
            <a:picLocks noChangeAspect="1" noChangeArrowheads="1"/>
          </p:cNvPicPr>
          <p:nvPr/>
        </p:nvPicPr>
        <p:blipFill rotWithShape="1">
          <a:blip r:embed="rId9" cstate="print"/>
          <a:srcRect l="31343" t="29180" r="41586" b="20662"/>
          <a:stretch/>
        </p:blipFill>
        <p:spPr bwMode="auto">
          <a:xfrm>
            <a:off x="3261816" y="1526994"/>
            <a:ext cx="1242072" cy="1800377"/>
          </a:xfrm>
          <a:prstGeom prst="rect">
            <a:avLst/>
          </a:prstGeom>
          <a:noFill/>
        </p:spPr>
      </p:pic>
      <p:pic>
        <p:nvPicPr>
          <p:cNvPr id="1026" name="Picture 2" descr="http://aguaclara.cornell.edu/images/logo.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7514" y="3322284"/>
            <a:ext cx="2324100" cy="7334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11"/>
          <a:stretch>
            <a:fillRect/>
          </a:stretch>
        </p:blipFill>
        <p:spPr>
          <a:xfrm>
            <a:off x="205429" y="1628549"/>
            <a:ext cx="2417435" cy="1531819"/>
          </a:xfrm>
          <a:prstGeom prst="rect">
            <a:avLst/>
          </a:prstGeom>
        </p:spPr>
      </p:pic>
    </p:spTree>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a:xfrm>
            <a:off x="457200" y="228600"/>
            <a:ext cx="6248400" cy="1143000"/>
          </a:xfrm>
        </p:spPr>
        <p:txBody>
          <a:bodyPr/>
          <a:lstStyle/>
          <a:p>
            <a:r>
              <a:rPr lang="en-US" dirty="0"/>
              <a:t>State of the Planet</a:t>
            </a:r>
          </a:p>
        </p:txBody>
      </p:sp>
      <p:sp>
        <p:nvSpPr>
          <p:cNvPr id="7171" name="Rectangle 3"/>
          <p:cNvSpPr>
            <a:spLocks noGrp="1" noChangeArrowheads="1"/>
          </p:cNvSpPr>
          <p:nvPr>
            <p:ph sz="half" idx="1"/>
          </p:nvPr>
        </p:nvSpPr>
        <p:spPr>
          <a:xfrm>
            <a:off x="3733800" y="2207213"/>
            <a:ext cx="4046561" cy="2898187"/>
          </a:xfrm>
        </p:spPr>
        <p:txBody>
          <a:bodyPr/>
          <a:lstStyle/>
          <a:p>
            <a:pPr marL="0" indent="0">
              <a:buNone/>
            </a:pPr>
            <a:r>
              <a:rPr lang="en-US" dirty="0"/>
              <a:t>Burden of unsafe water</a:t>
            </a:r>
          </a:p>
          <a:p>
            <a:pPr marL="0" indent="0">
              <a:buNone/>
            </a:pPr>
            <a:endParaRPr lang="en-US" dirty="0"/>
          </a:p>
          <a:p>
            <a:pPr marL="0" indent="0">
              <a:buNone/>
            </a:pPr>
            <a:endParaRPr lang="en-US" dirty="0"/>
          </a:p>
          <a:p>
            <a:pPr marL="0" indent="0">
              <a:buNone/>
            </a:pPr>
            <a:r>
              <a:rPr lang="en-US" dirty="0"/>
              <a:t>Intermittent Supplies</a:t>
            </a:r>
          </a:p>
        </p:txBody>
      </p:sp>
      <p:sp>
        <p:nvSpPr>
          <p:cNvPr id="2" name="Oval 1">
            <a:extLst>
              <a:ext uri="{FF2B5EF4-FFF2-40B4-BE49-F238E27FC236}">
                <a16:creationId xmlns:a16="http://schemas.microsoft.com/office/drawing/2014/main" id="{00504036-0FAC-4B94-A510-D480CD1A9903}"/>
              </a:ext>
            </a:extLst>
          </p:cNvPr>
          <p:cNvSpPr/>
          <p:nvPr/>
        </p:nvSpPr>
        <p:spPr>
          <a:xfrm>
            <a:off x="5847646" y="414450"/>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dirty="0">
                <a:latin typeface="+mj-lt"/>
              </a:rPr>
              <a:t>extras</a:t>
            </a:r>
          </a:p>
        </p:txBody>
      </p:sp>
      <p:sp>
        <p:nvSpPr>
          <p:cNvPr id="19" name="Oval 18">
            <a:extLst>
              <a:ext uri="{FF2B5EF4-FFF2-40B4-BE49-F238E27FC236}">
                <a16:creationId xmlns:a16="http://schemas.microsoft.com/office/drawing/2014/main" id="{129EF5D4-7DC7-49A8-929D-584CD0D668B2}"/>
              </a:ext>
            </a:extLst>
          </p:cNvPr>
          <p:cNvSpPr/>
          <p:nvPr/>
        </p:nvSpPr>
        <p:spPr>
          <a:xfrm>
            <a:off x="1295400" y="3642656"/>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000" dirty="0">
                <a:latin typeface="Century Gothic" panose="020B0502020202020204" pitchFamily="34" charset="0"/>
              </a:rPr>
              <a:t>Extra 2</a:t>
            </a:r>
          </a:p>
        </p:txBody>
      </p:sp>
      <p:sp>
        <p:nvSpPr>
          <p:cNvPr id="6" name="Oval 5">
            <a:extLst>
              <a:ext uri="{FF2B5EF4-FFF2-40B4-BE49-F238E27FC236}">
                <a16:creationId xmlns:a16="http://schemas.microsoft.com/office/drawing/2014/main" id="{5BA30CE2-263C-4B33-B39D-CC0FBF39CE0B}"/>
              </a:ext>
            </a:extLst>
          </p:cNvPr>
          <p:cNvSpPr/>
          <p:nvPr/>
        </p:nvSpPr>
        <p:spPr>
          <a:xfrm>
            <a:off x="1295400" y="2104753"/>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000" dirty="0">
                <a:latin typeface="Century Gothic" panose="020B0502020202020204" pitchFamily="34" charset="0"/>
              </a:rPr>
              <a:t>Extra 1</a:t>
            </a:r>
          </a:p>
        </p:txBody>
      </p:sp>
    </p:spTree>
    <p:extLst>
      <p:ext uri="{BB962C8B-B14F-4D97-AF65-F5344CB8AC3E}">
        <p14:creationId xmlns:p14="http://schemas.microsoft.com/office/powerpoint/2010/main" val="386543399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031221F8-523D-461E-BF36-3B00AAE62A50}"/>
              </a:ext>
            </a:extLst>
          </p:cNvPr>
          <p:cNvSpPr/>
          <p:nvPr/>
        </p:nvSpPr>
        <p:spPr>
          <a:xfrm>
            <a:off x="914400" y="1613485"/>
            <a:ext cx="1143000" cy="59631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617955"/>
            <a:ext cx="8229600" cy="4525963"/>
          </a:xfrm>
        </p:spPr>
        <p:txBody>
          <a:bodyPr/>
          <a:lstStyle/>
          <a:p>
            <a:r>
              <a:rPr lang="en-US" dirty="0">
                <a:solidFill>
                  <a:schemeClr val="bg1"/>
                </a:solidFill>
              </a:rPr>
              <a:t>extras</a:t>
            </a:r>
            <a:r>
              <a:rPr lang="en-US" dirty="0"/>
              <a:t> are the solution for when there’s just too much exciting information for one presentation!</a:t>
            </a:r>
            <a:br>
              <a:rPr lang="en-US" dirty="0"/>
            </a:br>
            <a:endParaRPr lang="en-US" dirty="0"/>
          </a:p>
          <a:p>
            <a:r>
              <a:rPr lang="en-US" dirty="0"/>
              <a:t>While fun and exciting, this information will not be on any Design Challenges or exams</a:t>
            </a:r>
          </a:p>
        </p:txBody>
      </p:sp>
      <p:sp>
        <p:nvSpPr>
          <p:cNvPr id="5" name="Oval 4">
            <a:extLst>
              <a:ext uri="{FF2B5EF4-FFF2-40B4-BE49-F238E27FC236}">
                <a16:creationId xmlns:a16="http://schemas.microsoft.com/office/drawing/2014/main" id="{18563292-3BC5-46C6-A30D-42AFEA74737E}"/>
              </a:ext>
            </a:extLst>
          </p:cNvPr>
          <p:cNvSpPr/>
          <p:nvPr/>
        </p:nvSpPr>
        <p:spPr>
          <a:xfrm>
            <a:off x="3276600" y="762000"/>
            <a:ext cx="2819400" cy="8382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What are</a:t>
            </a:r>
            <a:br>
              <a:rPr lang="en-US" dirty="0"/>
            </a:br>
            <a:r>
              <a:rPr lang="en-US" dirty="0">
                <a:solidFill>
                  <a:schemeClr val="bg1"/>
                </a:solidFill>
              </a:rPr>
              <a:t>extras?</a:t>
            </a:r>
            <a:endParaRPr lang="en-US" dirty="0">
              <a:solidFill>
                <a:schemeClr val="tx1">
                  <a:lumMod val="95000"/>
                  <a:lumOff val="5000"/>
                </a:schemeClr>
              </a:solidFill>
            </a:endParaRPr>
          </a:p>
        </p:txBody>
      </p:sp>
      <p:pic>
        <p:nvPicPr>
          <p:cNvPr id="1026" name="Picture 2" descr="Image result for sadface emoji">
            <a:extLst>
              <a:ext uri="{FF2B5EF4-FFF2-40B4-BE49-F238E27FC236}">
                <a16:creationId xmlns:a16="http://schemas.microsoft.com/office/drawing/2014/main" id="{967FBA49-1888-49C8-8E90-4C5239527E7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42297" y="4648200"/>
            <a:ext cx="1499988" cy="1576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3019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8" name="TextBox 7">
            <a:extLst>
              <a:ext uri="{FF2B5EF4-FFF2-40B4-BE49-F238E27FC236}">
                <a16:creationId xmlns:a16="http://schemas.microsoft.com/office/drawing/2014/main" id="{D926923A-C45B-4372-AEFE-68D8CF5269E4}"/>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11" name="Rectangle 5">
            <a:extLst>
              <a:ext uri="{FF2B5EF4-FFF2-40B4-BE49-F238E27FC236}">
                <a16:creationId xmlns:a16="http://schemas.microsoft.com/office/drawing/2014/main" id="{F7A2254D-66B1-4E32-9E47-B99A47A248FA}"/>
              </a:ext>
            </a:extLst>
          </p:cNvPr>
          <p:cNvSpPr>
            <a:spLocks noGrp="1" noChangeArrowheads="1"/>
          </p:cNvSpPr>
          <p:nvPr>
            <p:ph idx="1"/>
          </p:nvPr>
        </p:nvSpPr>
        <p:spPr>
          <a:xfrm>
            <a:off x="1987825" y="1600200"/>
            <a:ext cx="6695038" cy="4525963"/>
          </a:xfrm>
        </p:spPr>
        <p:txBody>
          <a:bodyPr/>
          <a:lstStyle/>
          <a:p>
            <a:r>
              <a:rPr lang="en-US" b="1" dirty="0"/>
              <a:t>Burden of unsafe water</a:t>
            </a:r>
          </a:p>
          <a:p>
            <a:r>
              <a:rPr lang="en-US" dirty="0">
                <a:solidFill>
                  <a:schemeClr val="bg1">
                    <a:lumMod val="75000"/>
                  </a:schemeClr>
                </a:solidFill>
              </a:rPr>
              <a:t>The Sustainable Development Goals</a:t>
            </a:r>
          </a:p>
          <a:p>
            <a:pPr lvl="1"/>
            <a:r>
              <a:rPr lang="en-US" dirty="0">
                <a:solidFill>
                  <a:schemeClr val="bg1">
                    <a:lumMod val="75000"/>
                  </a:schemeClr>
                </a:solidFill>
              </a:rPr>
              <a:t>Safe and Improved…</a:t>
            </a:r>
          </a:p>
          <a:p>
            <a:r>
              <a:rPr lang="en-US" dirty="0">
                <a:solidFill>
                  <a:schemeClr val="bg1">
                    <a:lumMod val="75000"/>
                  </a:schemeClr>
                </a:solidFill>
              </a:rPr>
              <a:t>Intermittent Supplies</a:t>
            </a:r>
          </a:p>
          <a:p>
            <a:r>
              <a:rPr lang="en-US" dirty="0">
                <a:solidFill>
                  <a:schemeClr val="bg1">
                    <a:lumMod val="75000"/>
                  </a:schemeClr>
                </a:solidFill>
              </a:rPr>
              <a:t>The technology is well developed…</a:t>
            </a:r>
          </a:p>
          <a:p>
            <a:pPr lvl="1"/>
            <a:r>
              <a:rPr lang="en-US" dirty="0">
                <a:solidFill>
                  <a:schemeClr val="bg1">
                    <a:lumMod val="75000"/>
                  </a:schemeClr>
                </a:solidFill>
              </a:rPr>
              <a:t>Cell phones vs. municipal water technology</a:t>
            </a:r>
          </a:p>
          <a:p>
            <a:r>
              <a:rPr lang="en-US" dirty="0">
                <a:solidFill>
                  <a:schemeClr val="bg1">
                    <a:lumMod val="75000"/>
                  </a:schemeClr>
                </a:solidFill>
              </a:rPr>
              <a:t>A role for universities</a:t>
            </a:r>
          </a:p>
          <a:p>
            <a:endParaRPr lang="en-US" dirty="0"/>
          </a:p>
        </p:txBody>
      </p:sp>
      <p:pic>
        <p:nvPicPr>
          <p:cNvPr id="12" name="Picture 19" descr="Peru Kids">
            <a:hlinkClick r:id="rId3" action="ppaction://hlinksldjump"/>
            <a:extLst>
              <a:ext uri="{FF2B5EF4-FFF2-40B4-BE49-F238E27FC236}">
                <a16:creationId xmlns:a16="http://schemas.microsoft.com/office/drawing/2014/main" id="{09ADBDBE-F1D4-4EBF-A297-652BDCB275FD}"/>
              </a:ext>
            </a:extLst>
          </p:cNvPr>
          <p:cNvPicPr>
            <a:picLocks noChangeAspect="1" noChangeArrowheads="1"/>
          </p:cNvPicPr>
          <p:nvPr/>
        </p:nvPicPr>
        <p:blipFill>
          <a:blip r:embed="rId4" cstate="print"/>
          <a:srcRect/>
          <a:stretch>
            <a:fillRect/>
          </a:stretch>
        </p:blipFill>
        <p:spPr bwMode="black">
          <a:xfrm>
            <a:off x="1597153" y="1547941"/>
            <a:ext cx="499355" cy="727857"/>
          </a:xfrm>
          <a:prstGeom prst="rect">
            <a:avLst/>
          </a:prstGeom>
          <a:noFill/>
          <a:ln w="9525">
            <a:noFill/>
            <a:miter lim="800000"/>
            <a:headEnd/>
            <a:tailEnd/>
          </a:ln>
        </p:spPr>
      </p:pic>
      <p:pic>
        <p:nvPicPr>
          <p:cNvPr id="13" name="Picture 3">
            <a:hlinkClick r:id="rId5" action="ppaction://hlinksldjump"/>
            <a:extLst>
              <a:ext uri="{FF2B5EF4-FFF2-40B4-BE49-F238E27FC236}">
                <a16:creationId xmlns:a16="http://schemas.microsoft.com/office/drawing/2014/main" id="{0CC2837C-8933-4450-81D9-4B79EFA7FAF6}"/>
              </a:ext>
            </a:extLst>
          </p:cNvPr>
          <p:cNvPicPr>
            <a:picLocks noChangeAspect="1" noChangeArrowheads="1"/>
          </p:cNvPicPr>
          <p:nvPr/>
        </p:nvPicPr>
        <p:blipFill>
          <a:blip r:embed="rId6" cstate="screen"/>
          <a:srcRect/>
          <a:stretch>
            <a:fillRect/>
          </a:stretch>
        </p:blipFill>
        <p:spPr bwMode="auto">
          <a:xfrm>
            <a:off x="1125977" y="4488685"/>
            <a:ext cx="970532" cy="727857"/>
          </a:xfrm>
          <a:prstGeom prst="rect">
            <a:avLst/>
          </a:prstGeom>
          <a:noFill/>
          <a:ln w="9525">
            <a:noFill/>
            <a:miter lim="800000"/>
            <a:headEnd/>
            <a:tailEnd/>
          </a:ln>
          <a:effectLst/>
        </p:spPr>
      </p:pic>
      <p:pic>
        <p:nvPicPr>
          <p:cNvPr id="14" name="Picture 1">
            <a:hlinkClick r:id="rId7" action="ppaction://hlinksldjump"/>
            <a:extLst>
              <a:ext uri="{FF2B5EF4-FFF2-40B4-BE49-F238E27FC236}">
                <a16:creationId xmlns:a16="http://schemas.microsoft.com/office/drawing/2014/main" id="{7DCD4204-5EEC-4DF6-BC02-3EA69C3B3A9F}"/>
              </a:ext>
            </a:extLst>
          </p:cNvPr>
          <p:cNvPicPr>
            <a:picLocks noChangeAspect="1" noChangeArrowheads="1"/>
          </p:cNvPicPr>
          <p:nvPr/>
        </p:nvPicPr>
        <p:blipFill>
          <a:blip r:embed="rId8" cstate="print"/>
          <a:srcRect/>
          <a:stretch>
            <a:fillRect/>
          </a:stretch>
        </p:blipFill>
        <p:spPr bwMode="auto">
          <a:xfrm>
            <a:off x="995966" y="5762234"/>
            <a:ext cx="1174537" cy="727857"/>
          </a:xfrm>
          <a:prstGeom prst="rect">
            <a:avLst/>
          </a:prstGeom>
          <a:noFill/>
          <a:ln w="9525">
            <a:noFill/>
            <a:miter lim="800000"/>
            <a:headEnd/>
            <a:tailEnd/>
          </a:ln>
          <a:effectLst/>
        </p:spPr>
      </p:pic>
      <p:pic>
        <p:nvPicPr>
          <p:cNvPr id="15" name="Picture 6" descr="Image result for sustainable development goals water and sanitation">
            <a:hlinkClick r:id="rId9" action="ppaction://hlinksldjump"/>
            <a:extLst>
              <a:ext uri="{FF2B5EF4-FFF2-40B4-BE49-F238E27FC236}">
                <a16:creationId xmlns:a16="http://schemas.microsoft.com/office/drawing/2014/main" id="{278E2C32-1290-44ED-BF9D-3EFF8C6B4AF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25977" y="2452139"/>
            <a:ext cx="970531" cy="970531"/>
          </a:xfrm>
          <a:prstGeom prst="rect">
            <a:avLst/>
          </a:prstGeom>
          <a:noFill/>
          <a:extLst>
            <a:ext uri="{909E8E84-426E-40DD-AFC4-6F175D3DCCD1}">
              <a14:hiddenFill xmlns:a14="http://schemas.microsoft.com/office/drawing/2010/main">
                <a:solidFill>
                  <a:srgbClr val="FFFFFF"/>
                </a:solidFill>
              </a14:hiddenFill>
            </a:ext>
          </a:extLst>
        </p:spPr>
      </p:pic>
      <p:pic>
        <p:nvPicPr>
          <p:cNvPr id="16" name="Shape 99" descr="http://texas-slab-leak-repair.com/yahoo_site_admin/assets/images/slab-leak.242134202_std.jpg">
            <a:hlinkClick r:id="rId11" action="ppaction://hlinksldjump"/>
            <a:extLst>
              <a:ext uri="{FF2B5EF4-FFF2-40B4-BE49-F238E27FC236}">
                <a16:creationId xmlns:a16="http://schemas.microsoft.com/office/drawing/2014/main" id="{D8C3B078-6A49-4C55-A597-EF1AE4ADE36C}"/>
              </a:ext>
            </a:extLst>
          </p:cNvPr>
          <p:cNvPicPr preferRelativeResize="0"/>
          <p:nvPr/>
        </p:nvPicPr>
        <p:blipFill rotWithShape="1">
          <a:blip r:embed="rId12">
            <a:alphaModFix/>
          </a:blip>
          <a:srcRect t="3548" b="10398"/>
          <a:stretch/>
        </p:blipFill>
        <p:spPr>
          <a:xfrm>
            <a:off x="1414976" y="3638890"/>
            <a:ext cx="681532" cy="735495"/>
          </a:xfrm>
          <a:prstGeom prst="rect">
            <a:avLst/>
          </a:prstGeom>
          <a:noFill/>
          <a:ln>
            <a:noFill/>
          </a:ln>
        </p:spPr>
      </p:pic>
    </p:spTree>
    <p:extLst>
      <p:ext uri="{BB962C8B-B14F-4D97-AF65-F5344CB8AC3E}">
        <p14:creationId xmlns:p14="http://schemas.microsoft.com/office/powerpoint/2010/main" val="250361509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Fact sheet on water (2017): The good news</a:t>
            </a:r>
          </a:p>
        </p:txBody>
      </p:sp>
      <p:sp>
        <p:nvSpPr>
          <p:cNvPr id="3" name="Content Placeholder 2"/>
          <p:cNvSpPr>
            <a:spLocks noGrp="1"/>
          </p:cNvSpPr>
          <p:nvPr>
            <p:ph idx="1"/>
          </p:nvPr>
        </p:nvSpPr>
        <p:spPr/>
        <p:txBody>
          <a:bodyPr/>
          <a:lstStyle/>
          <a:p>
            <a:r>
              <a:rPr lang="en-US" dirty="0"/>
              <a:t>“In 2015, 71% of the global population (5.2 billion people) used a safely managed drinking-water service – located on premises, available when needed, and free from contamination.”</a:t>
            </a:r>
          </a:p>
          <a:p>
            <a:r>
              <a:rPr lang="en-US" dirty="0"/>
              <a:t>But let’s bring skepticism to this statement</a:t>
            </a:r>
          </a:p>
          <a:p>
            <a:r>
              <a:rPr lang="en-US" dirty="0"/>
              <a:t>This conclusion was made without </a:t>
            </a:r>
            <a:r>
              <a:rPr lang="en-US" dirty="0">
                <a:hlinkClick r:id="rId3"/>
              </a:rPr>
              <a:t>collecting data on water quality in rural areas</a:t>
            </a:r>
            <a:endParaRPr lang="en-US" dirty="0"/>
          </a:p>
        </p:txBody>
      </p:sp>
      <p:sp>
        <p:nvSpPr>
          <p:cNvPr id="4" name="TextBox 3">
            <a:extLst>
              <a:ext uri="{FF2B5EF4-FFF2-40B4-BE49-F238E27FC236}">
                <a16:creationId xmlns:a16="http://schemas.microsoft.com/office/drawing/2014/main" id="{A8D8FEDF-3366-4082-8197-31740028CC7E}"/>
              </a:ext>
            </a:extLst>
          </p:cNvPr>
          <p:cNvSpPr txBox="1"/>
          <p:nvPr/>
        </p:nvSpPr>
        <p:spPr>
          <a:xfrm>
            <a:off x="361245" y="661600"/>
            <a:ext cx="2077156" cy="276999"/>
          </a:xfrm>
          <a:prstGeom prst="rect">
            <a:avLst/>
          </a:prstGeom>
          <a:noFill/>
        </p:spPr>
        <p:txBody>
          <a:bodyPr wrap="square" rtlCol="0">
            <a:spAutoFit/>
          </a:bodyPr>
          <a:lstStyle/>
          <a:p>
            <a:pPr algn="ctr"/>
            <a:r>
              <a:rPr lang="en-US" sz="1200" dirty="0"/>
              <a:t>(World Health Organization)</a:t>
            </a:r>
          </a:p>
        </p:txBody>
      </p:sp>
    </p:spTree>
    <p:extLst>
      <p:ext uri="{BB962C8B-B14F-4D97-AF65-F5344CB8AC3E}">
        <p14:creationId xmlns:p14="http://schemas.microsoft.com/office/powerpoint/2010/main" val="256629918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 Fact sheet on water (2017)</a:t>
            </a:r>
            <a:br>
              <a:rPr lang="en-US" dirty="0"/>
            </a:br>
            <a:r>
              <a:rPr lang="en-US" dirty="0"/>
              <a:t>The bad news</a:t>
            </a:r>
          </a:p>
        </p:txBody>
      </p:sp>
      <p:sp>
        <p:nvSpPr>
          <p:cNvPr id="3" name="Content Placeholder 2"/>
          <p:cNvSpPr>
            <a:spLocks noGrp="1"/>
          </p:cNvSpPr>
          <p:nvPr>
            <p:ph idx="1"/>
          </p:nvPr>
        </p:nvSpPr>
        <p:spPr/>
        <p:txBody>
          <a:bodyPr/>
          <a:lstStyle/>
          <a:p>
            <a:r>
              <a:rPr lang="en-US" sz="2800" dirty="0"/>
              <a:t>884 million people lack even a basic drinking-water service, including 159 million people who are dependent on surface water</a:t>
            </a:r>
          </a:p>
          <a:p>
            <a:r>
              <a:rPr lang="en-US" sz="2800" dirty="0"/>
              <a:t>Globally, at least 2 billion people use a drinking water source contaminated with feces</a:t>
            </a:r>
          </a:p>
          <a:p>
            <a:r>
              <a:rPr lang="en-US" sz="2800" dirty="0"/>
              <a:t>Contaminated water can transmit diseases such diarrhea, cholera, dysentery, typhoid, and polio</a:t>
            </a:r>
          </a:p>
          <a:p>
            <a:r>
              <a:rPr lang="en-US" sz="2800" dirty="0"/>
              <a:t>Contaminated drinking water is estimated to cause 502,000 diarrheal deaths each year</a:t>
            </a:r>
          </a:p>
        </p:txBody>
      </p:sp>
      <p:sp>
        <p:nvSpPr>
          <p:cNvPr id="4" name="Curved Left Arrow 3"/>
          <p:cNvSpPr/>
          <p:nvPr/>
        </p:nvSpPr>
        <p:spPr>
          <a:xfrm>
            <a:off x="8012784" y="2224726"/>
            <a:ext cx="674016" cy="125376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solidFill>
                <a:schemeClr val="tx1"/>
              </a:solidFill>
            </a:endParaRPr>
          </a:p>
        </p:txBody>
      </p:sp>
    </p:spTree>
    <p:extLst>
      <p:ext uri="{BB962C8B-B14F-4D97-AF65-F5344CB8AC3E}">
        <p14:creationId xmlns:p14="http://schemas.microsoft.com/office/powerpoint/2010/main" val="25662991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 Fact sheet on water (2015)</a:t>
            </a:r>
          </a:p>
        </p:txBody>
      </p:sp>
      <p:sp>
        <p:nvSpPr>
          <p:cNvPr id="3" name="Content Placeholder 2"/>
          <p:cNvSpPr>
            <a:spLocks noGrp="1"/>
          </p:cNvSpPr>
          <p:nvPr>
            <p:ph idx="1"/>
          </p:nvPr>
        </p:nvSpPr>
        <p:spPr/>
        <p:txBody>
          <a:bodyPr/>
          <a:lstStyle/>
          <a:p>
            <a:r>
              <a:rPr lang="en-US" dirty="0"/>
              <a:t>By 2025, half of the world’s population will be living in water-stressed areas</a:t>
            </a:r>
          </a:p>
          <a:p>
            <a:r>
              <a:rPr lang="en-US" dirty="0"/>
              <a:t>In low- and middle-income countries, 38% of health care facilities lack any water source, 19% do not have improved sanitation and 35% lack water and soap for handwashing</a:t>
            </a:r>
          </a:p>
          <a:p>
            <a:endParaRPr lang="en-US" dirty="0"/>
          </a:p>
          <a:p>
            <a:endParaRPr lang="en-US" dirty="0"/>
          </a:p>
        </p:txBody>
      </p:sp>
    </p:spTree>
    <p:extLst>
      <p:ext uri="{BB962C8B-B14F-4D97-AF65-F5344CB8AC3E}">
        <p14:creationId xmlns:p14="http://schemas.microsoft.com/office/powerpoint/2010/main" val="2566299180"/>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86.9517"/>
  <p:tag name="ORIGINALWIDTH" val="1808.774"/>
  <p:tag name="LATEXADDIN" val="\documentclass{article}&#10;\usepackage{amsmath}&#10;\usepackage{xcolor}&#10;\pagestyle{empty}&#10;\begin{document}&#10;&#10;\definecolor{Monred}{RGB}{172,0,0}&#10;&#10;$${\rm&#10;\frac{100,000,000 \frac{people}{year}}{50,000 \frac{people}{plant}} = 2,000 \frac{plants}{year}&#10;}$$&#10;&#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5">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 4540 2015</Template>
  <TotalTime>26519</TotalTime>
  <Words>2112</Words>
  <Application>Microsoft Office PowerPoint</Application>
  <PresentationFormat>On-screen Show (4:3)</PresentationFormat>
  <Paragraphs>376</Paragraphs>
  <Slides>53</Slides>
  <Notes>35</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Arial</vt:lpstr>
      <vt:lpstr>Calibri</vt:lpstr>
      <vt:lpstr>Candara</vt:lpstr>
      <vt:lpstr>Century Gothic</vt:lpstr>
      <vt:lpstr>Noto Symbol</vt:lpstr>
      <vt:lpstr>Times New Roman</vt:lpstr>
      <vt:lpstr>Wingdings</vt:lpstr>
      <vt:lpstr>Lecture 4540 2015</vt:lpstr>
      <vt:lpstr>The State of the Planet</vt:lpstr>
      <vt:lpstr>Class Logistics</vt:lpstr>
      <vt:lpstr>PowerPoint Presentation</vt:lpstr>
      <vt:lpstr>PowerPoint Presentation</vt:lpstr>
      <vt:lpstr>Overview</vt:lpstr>
      <vt:lpstr>Overview</vt:lpstr>
      <vt:lpstr>WHO Fact sheet on water (2017): The good news</vt:lpstr>
      <vt:lpstr>UN Fact sheet on water (2017) The bad news</vt:lpstr>
      <vt:lpstr>UN Fact sheet on water (2015)</vt:lpstr>
      <vt:lpstr>Safe Tap Water According to the CDC</vt:lpstr>
      <vt:lpstr>Which problems are we solving?</vt:lpstr>
      <vt:lpstr>Honduras Stats as of 2015 (from WHO)</vt:lpstr>
      <vt:lpstr>Cost vs required personal effort: Current paradigm myth!</vt:lpstr>
      <vt:lpstr>Value of Service and Willingness to Pay</vt:lpstr>
      <vt:lpstr>Overview</vt:lpstr>
      <vt:lpstr>PowerPoint Presentation</vt:lpstr>
      <vt:lpstr>United Nations</vt:lpstr>
      <vt:lpstr>SDG 6.1: By 2030,safe and affordable drinking water for all</vt:lpstr>
      <vt:lpstr>We forgot to include replacement of failing plants</vt:lpstr>
      <vt:lpstr>4.9 billion need new water supply systems by 2030</vt:lpstr>
      <vt:lpstr>Overview</vt:lpstr>
      <vt:lpstr>Intermittent Supplies</vt:lpstr>
      <vt:lpstr>PowerPoint Presentation</vt:lpstr>
      <vt:lpstr>You just acquired a hotel in downtown Delhi, India</vt:lpstr>
      <vt:lpstr>Leaks don’t cause contamination unless the flow is INTO the pipe</vt:lpstr>
      <vt:lpstr>Booster pumps that pull water from the distribution system should be banned</vt:lpstr>
      <vt:lpstr>The Point of Use (POU) Treatment Option</vt:lpstr>
      <vt:lpstr>Overview</vt:lpstr>
      <vt:lpstr>Technology isn’t the problem</vt:lpstr>
      <vt:lpstr>PowerPoint Presentation</vt:lpstr>
      <vt:lpstr>Policy, Education, Institutions  or  Engineering </vt:lpstr>
      <vt:lpstr>Multipliers</vt:lpstr>
      <vt:lpstr>Suppose distillation were the only method that environmental engineers had developed to create clean water</vt:lpstr>
      <vt:lpstr>Why aren’t there better technology choices?</vt:lpstr>
      <vt:lpstr>Continual optimization?  Cell Phones vs. Water Treatment</vt:lpstr>
      <vt:lpstr>Cell Phones vs. Municipal Water Treatment</vt:lpstr>
      <vt:lpstr>Why has the Private Sector Failed to Optimize Municipal Water Treatment?</vt:lpstr>
      <vt:lpstr>Package Plants</vt:lpstr>
      <vt:lpstr>PowerPoint Presentation</vt:lpstr>
      <vt:lpstr>PowerPoint Presentation</vt:lpstr>
      <vt:lpstr>Failure to design for the Operator</vt:lpstr>
      <vt:lpstr>Failure to design for the Operator</vt:lpstr>
      <vt:lpstr>Failure to design for the Operator</vt:lpstr>
      <vt:lpstr>PowerPoint Presentation</vt:lpstr>
      <vt:lpstr>Both “advanced” and “appropriate” technologies can fail</vt:lpstr>
      <vt:lpstr>Overview</vt:lpstr>
      <vt:lpstr>A Role for Universities</vt:lpstr>
      <vt:lpstr>Open-Source University-based Research and Development</vt:lpstr>
      <vt:lpstr>Low Carbon Footprint Technologies</vt:lpstr>
      <vt:lpstr>Hypotheses: The Grand Experiment</vt:lpstr>
      <vt:lpstr>Where are we going?</vt:lpstr>
      <vt:lpstr>State of the Planet</vt:lpstr>
      <vt:lpstr>What are extras?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State of the Planet</dc:title>
  <dc:creator>Final review</dc:creator>
  <cp:lastModifiedBy>Monroe Weber-Shirk</cp:lastModifiedBy>
  <cp:revision>303</cp:revision>
  <dcterms:created xsi:type="dcterms:W3CDTF">2004-03-30T20:17:17Z</dcterms:created>
  <dcterms:modified xsi:type="dcterms:W3CDTF">2019-01-29T15:57:24Z</dcterms:modified>
</cp:coreProperties>
</file>